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handoutMasterIdLst>
    <p:handoutMasterId r:id="rId38"/>
  </p:handoutMasterIdLst>
  <p:sldIdLst>
    <p:sldId id="256" r:id="rId2"/>
    <p:sldId id="257" r:id="rId3"/>
    <p:sldId id="279" r:id="rId4"/>
    <p:sldId id="258" r:id="rId5"/>
    <p:sldId id="300" r:id="rId6"/>
    <p:sldId id="259" r:id="rId7"/>
    <p:sldId id="282" r:id="rId8"/>
    <p:sldId id="283" r:id="rId9"/>
    <p:sldId id="288" r:id="rId10"/>
    <p:sldId id="285" r:id="rId11"/>
    <p:sldId id="286" r:id="rId12"/>
    <p:sldId id="287" r:id="rId13"/>
    <p:sldId id="261" r:id="rId14"/>
    <p:sldId id="289" r:id="rId15"/>
    <p:sldId id="299" r:id="rId16"/>
    <p:sldId id="293" r:id="rId17"/>
    <p:sldId id="260" r:id="rId18"/>
    <p:sldId id="301" r:id="rId19"/>
    <p:sldId id="290" r:id="rId20"/>
    <p:sldId id="292" r:id="rId21"/>
    <p:sldId id="291" r:id="rId22"/>
    <p:sldId id="297" r:id="rId23"/>
    <p:sldId id="298" r:id="rId24"/>
    <p:sldId id="294" r:id="rId25"/>
    <p:sldId id="295" r:id="rId26"/>
    <p:sldId id="296" r:id="rId27"/>
    <p:sldId id="278" r:id="rId28"/>
    <p:sldId id="265" r:id="rId29"/>
    <p:sldId id="262" r:id="rId30"/>
    <p:sldId id="264" r:id="rId31"/>
    <p:sldId id="266" r:id="rId32"/>
    <p:sldId id="267" r:id="rId33"/>
    <p:sldId id="268" r:id="rId34"/>
    <p:sldId id="263" r:id="rId35"/>
    <p:sldId id="269" r:id="rId36"/>
    <p:sldId id="270" r:id="rId37"/>
  </p:sldIdLst>
  <p:sldSz cx="9144000" cy="6858000" type="screen4x3"/>
  <p:notesSz cx="7104063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40" y="-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3170E8D4-09FD-45BB-862E-EF5723784D73}" type="datetimeFigureOut">
              <a:rPr kumimoji="1" lang="ja-JP" altLang="en-US" smtClean="0"/>
              <a:pPr/>
              <a:t>2008/3/9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3312F300-DE2E-42E4-B892-E11DF7F229F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F47B-4EE3-4AD5-9F8D-5A5E10C80100}" type="datetimeFigureOut">
              <a:rPr kumimoji="1" lang="ja-JP" altLang="en-US" smtClean="0"/>
              <a:pPr/>
              <a:t>2008/3/9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F47B-4EE3-4AD5-9F8D-5A5E10C80100}" type="datetimeFigureOut">
              <a:rPr kumimoji="1" lang="ja-JP" altLang="en-US" smtClean="0"/>
              <a:pPr/>
              <a:t>2008/3/9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F47B-4EE3-4AD5-9F8D-5A5E10C80100}" type="datetimeFigureOut">
              <a:rPr kumimoji="1" lang="ja-JP" altLang="en-US" smtClean="0"/>
              <a:pPr/>
              <a:t>2008/3/9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F47B-4EE3-4AD5-9F8D-5A5E10C80100}" type="datetimeFigureOut">
              <a:rPr kumimoji="1" lang="ja-JP" altLang="en-US" smtClean="0"/>
              <a:pPr/>
              <a:t>2008/3/9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F47B-4EE3-4AD5-9F8D-5A5E10C80100}" type="datetimeFigureOut">
              <a:rPr kumimoji="1" lang="ja-JP" altLang="en-US" smtClean="0"/>
              <a:pPr/>
              <a:t>2008/3/9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F47B-4EE3-4AD5-9F8D-5A5E10C80100}" type="datetimeFigureOut">
              <a:rPr kumimoji="1" lang="ja-JP" altLang="en-US" smtClean="0"/>
              <a:pPr/>
              <a:t>2008/3/9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F47B-4EE3-4AD5-9F8D-5A5E10C80100}" type="datetimeFigureOut">
              <a:rPr kumimoji="1" lang="ja-JP" altLang="en-US" smtClean="0"/>
              <a:pPr/>
              <a:t>2008/3/9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F47B-4EE3-4AD5-9F8D-5A5E10C80100}" type="datetimeFigureOut">
              <a:rPr kumimoji="1" lang="ja-JP" altLang="en-US" smtClean="0"/>
              <a:pPr/>
              <a:t>2008/3/9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F47B-4EE3-4AD5-9F8D-5A5E10C80100}" type="datetimeFigureOut">
              <a:rPr kumimoji="1" lang="ja-JP" altLang="en-US" smtClean="0"/>
              <a:pPr/>
              <a:t>2008/3/9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F47B-4EE3-4AD5-9F8D-5A5E10C80100}" type="datetimeFigureOut">
              <a:rPr kumimoji="1" lang="ja-JP" altLang="en-US" smtClean="0"/>
              <a:pPr/>
              <a:t>2008/3/9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F47B-4EE3-4AD5-9F8D-5A5E10C80100}" type="datetimeFigureOut">
              <a:rPr kumimoji="1" lang="ja-JP" altLang="en-US" smtClean="0"/>
              <a:pPr/>
              <a:t>2008/3/9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3F47B-4EE3-4AD5-9F8D-5A5E10C80100}" type="datetimeFigureOut">
              <a:rPr kumimoji="1" lang="ja-JP" altLang="en-US" smtClean="0"/>
              <a:pPr/>
              <a:t>2008/3/9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dirty="0" err="1"/>
              <a:t>NetBeans</a:t>
            </a:r>
            <a:r>
              <a:rPr lang="en-US" altLang="ja-JP" dirty="0"/>
              <a:t> Ruby Pack / Rails </a:t>
            </a:r>
            <a:r>
              <a:rPr lang="en-US" altLang="ja-JP" dirty="0" smtClean="0"/>
              <a:t>2.0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Kazuhiro Yoshida  </a:t>
            </a:r>
            <a:r>
              <a:rPr kumimoji="1" lang="en-US" altLang="ja-JP" sz="2400" dirty="0" smtClean="0"/>
              <a:t>&lt;moriq@moriq.com&gt;</a:t>
            </a:r>
          </a:p>
          <a:p>
            <a:r>
              <a:rPr lang="en-US" altLang="ja-JP" dirty="0" smtClean="0"/>
              <a:t>2008-03-15</a:t>
            </a:r>
          </a:p>
          <a:p>
            <a:r>
              <a:rPr lang="ja-JP" altLang="en-US" dirty="0" smtClean="0"/>
              <a:t>第</a:t>
            </a:r>
            <a:r>
              <a:rPr lang="en-US" altLang="ja-JP" dirty="0" smtClean="0"/>
              <a:t>24</a:t>
            </a:r>
            <a:r>
              <a:rPr lang="ja-JP" altLang="en-US" dirty="0"/>
              <a:t>回 </a:t>
            </a:r>
            <a:r>
              <a:rPr lang="en-US" altLang="ja-JP" dirty="0"/>
              <a:t>Ruby/Rails</a:t>
            </a:r>
            <a:r>
              <a:rPr lang="ja-JP" altLang="en-US" dirty="0"/>
              <a:t>勉強会</a:t>
            </a:r>
            <a:r>
              <a:rPr lang="en-US" altLang="ja-JP" dirty="0"/>
              <a:t>@</a:t>
            </a:r>
            <a:r>
              <a:rPr lang="ja-JP" altLang="en-US" dirty="0"/>
              <a:t>関西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Rails 2.0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evolution</a:t>
            </a:r>
            <a:r>
              <a:rPr lang="en-US" dirty="0" smtClean="0"/>
              <a:t> rather than </a:t>
            </a:r>
            <a:r>
              <a:rPr lang="en-US" b="1" dirty="0" smtClean="0"/>
              <a:t>revolution</a:t>
            </a:r>
            <a:r>
              <a:rPr lang="en-US" dirty="0" smtClean="0"/>
              <a:t>.</a:t>
            </a:r>
            <a:r>
              <a:rPr lang="ja-JP" altLang="en-US" dirty="0" smtClean="0"/>
              <a:t> </a:t>
            </a:r>
            <a:r>
              <a:rPr lang="en-US" altLang="ja-JP" dirty="0" smtClean="0">
                <a:solidFill>
                  <a:schemeClr val="bg1">
                    <a:lumMod val="75000"/>
                  </a:schemeClr>
                </a:solidFill>
              </a:rPr>
              <a:t>by DHH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革命的</a:t>
            </a:r>
            <a:r>
              <a:rPr lang="en-US" altLang="ja-JP" dirty="0" smtClean="0"/>
              <a:t>(revolution)</a:t>
            </a:r>
            <a:r>
              <a:rPr lang="ja-JP" altLang="en-US" dirty="0" smtClean="0"/>
              <a:t>と</a:t>
            </a:r>
            <a:r>
              <a:rPr lang="ja-JP" altLang="en-US" dirty="0"/>
              <a:t>いう</a:t>
            </a:r>
            <a:r>
              <a:rPr lang="ja-JP" altLang="en-US" dirty="0" smtClean="0"/>
              <a:t>よりは漸進的</a:t>
            </a:r>
            <a:r>
              <a:rPr lang="en-US" altLang="ja-JP" dirty="0" smtClean="0"/>
              <a:t>(evolution)</a:t>
            </a:r>
            <a:r>
              <a:rPr lang="ja-JP" altLang="en-US" dirty="0" smtClean="0"/>
              <a:t>な進化</a:t>
            </a:r>
            <a:endParaRPr lang="en-US" altLang="ja-JP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ja-JP" dirty="0" err="1" smtClean="0"/>
              <a:t>RESTful</a:t>
            </a:r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REST</a:t>
            </a:r>
            <a:endParaRPr kumimoji="1" lang="ja-JP" altLang="en-US" dirty="0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REST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Representational State Transfer (REST)</a:t>
            </a:r>
          </a:p>
          <a:p>
            <a:pPr lvl="1"/>
            <a:r>
              <a:rPr lang="en-US" altLang="ja-JP" dirty="0" smtClean="0"/>
              <a:t>As architectural style</a:t>
            </a:r>
          </a:p>
          <a:p>
            <a:pPr lvl="1"/>
            <a:r>
              <a:rPr lang="en-US" altLang="ja-JP" dirty="0" smtClean="0"/>
              <a:t>As application interface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Architectural Style</a:t>
            </a:r>
            <a:endParaRPr kumimoji="1" lang="ja-JP" altLang="en-US" dirty="0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Network software</a:t>
            </a:r>
            <a:br>
              <a:rPr kumimoji="1" lang="en-US" altLang="ja-JP" dirty="0" smtClean="0"/>
            </a:br>
            <a:r>
              <a:rPr kumimoji="1" lang="ja-JP" altLang="en-US" dirty="0" smtClean="0"/>
              <a:t>望まれる特性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Scalability of component interactions</a:t>
            </a:r>
          </a:p>
          <a:p>
            <a:r>
              <a:rPr lang="en-US" altLang="ja-JP" dirty="0" smtClean="0"/>
              <a:t>Generality of interfaces</a:t>
            </a:r>
          </a:p>
          <a:p>
            <a:r>
              <a:rPr kumimoji="1" lang="en-US" altLang="ja-JP" dirty="0" smtClean="0"/>
              <a:t>Independent deployment of components</a:t>
            </a:r>
          </a:p>
          <a:p>
            <a:r>
              <a:rPr lang="en-US" altLang="ja-JP" dirty="0" smtClean="0"/>
              <a:t>Intermediary components to reduce interaction latency</a:t>
            </a:r>
          </a:p>
          <a:p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Enforce security</a:t>
            </a:r>
          </a:p>
          <a:p>
            <a:r>
              <a:rPr lang="en-US" altLang="ja-JP" dirty="0" smtClean="0">
                <a:solidFill>
                  <a:schemeClr val="bg1">
                    <a:lumMod val="75000"/>
                  </a:schemeClr>
                </a:solidFill>
              </a:rPr>
              <a:t>Encapsulate legacy system</a:t>
            </a:r>
            <a:endParaRPr kumimoji="1" lang="ja-JP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Component</a:t>
            </a:r>
            <a:endParaRPr kumimoji="1" lang="ja-JP" altLang="en-US" dirty="0"/>
          </a:p>
        </p:txBody>
      </p:sp>
      <p:sp>
        <p:nvSpPr>
          <p:cNvPr id="4" name="円/楕円 3"/>
          <p:cNvSpPr/>
          <p:nvPr/>
        </p:nvSpPr>
        <p:spPr>
          <a:xfrm>
            <a:off x="4143372" y="3214686"/>
            <a:ext cx="914400" cy="914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/>
          <p:cNvSpPr/>
          <p:nvPr/>
        </p:nvSpPr>
        <p:spPr>
          <a:xfrm>
            <a:off x="5786446" y="3214686"/>
            <a:ext cx="914400" cy="9144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/>
        </p:nvSpPr>
        <p:spPr>
          <a:xfrm>
            <a:off x="2500298" y="3214686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Software</a:t>
            </a:r>
            <a:endParaRPr kumimoji="1" lang="ja-JP" altLang="en-US" dirty="0"/>
          </a:p>
        </p:txBody>
      </p:sp>
      <p:sp>
        <p:nvSpPr>
          <p:cNvPr id="4" name="円/楕円 3"/>
          <p:cNvSpPr/>
          <p:nvPr/>
        </p:nvSpPr>
        <p:spPr>
          <a:xfrm>
            <a:off x="4143372" y="3214686"/>
            <a:ext cx="914400" cy="914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/>
          <p:cNvSpPr/>
          <p:nvPr/>
        </p:nvSpPr>
        <p:spPr>
          <a:xfrm>
            <a:off x="2643174" y="4000504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/>
        </p:nvSpPr>
        <p:spPr>
          <a:xfrm>
            <a:off x="2643174" y="2357430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5786446" y="3214686"/>
            <a:ext cx="914400" cy="9144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" name="直線コネクタ 8"/>
          <p:cNvCxnSpPr>
            <a:stCxn id="6" idx="6"/>
            <a:endCxn id="4" idx="1"/>
          </p:cNvCxnSpPr>
          <p:nvPr/>
        </p:nvCxnSpPr>
        <p:spPr>
          <a:xfrm>
            <a:off x="3557574" y="2814630"/>
            <a:ext cx="719709" cy="533967"/>
          </a:xfrm>
          <a:prstGeom prst="line">
            <a:avLst/>
          </a:prstGeom>
          <a:ln w="762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>
            <a:stCxn id="4" idx="3"/>
            <a:endCxn id="5" idx="6"/>
          </p:cNvCxnSpPr>
          <p:nvPr/>
        </p:nvCxnSpPr>
        <p:spPr>
          <a:xfrm rot="5400000">
            <a:off x="3686165" y="3866585"/>
            <a:ext cx="462529" cy="719709"/>
          </a:xfrm>
          <a:prstGeom prst="line">
            <a:avLst/>
          </a:prstGeom>
          <a:ln w="762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>
            <a:stCxn id="5" idx="0"/>
            <a:endCxn id="6" idx="4"/>
          </p:cNvCxnSpPr>
          <p:nvPr/>
        </p:nvCxnSpPr>
        <p:spPr>
          <a:xfrm rot="5400000" flipH="1" flipV="1">
            <a:off x="2736037" y="3636167"/>
            <a:ext cx="728674" cy="1588"/>
          </a:xfrm>
          <a:prstGeom prst="line">
            <a:avLst/>
          </a:prstGeom>
          <a:ln w="76200"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>
            <a:stCxn id="4" idx="6"/>
            <a:endCxn id="7" idx="2"/>
          </p:cNvCxnSpPr>
          <p:nvPr/>
        </p:nvCxnSpPr>
        <p:spPr>
          <a:xfrm>
            <a:off x="5057772" y="3671886"/>
            <a:ext cx="728674" cy="1588"/>
          </a:xfrm>
          <a:prstGeom prst="line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Scalability of component interactions</a:t>
            </a:r>
          </a:p>
        </p:txBody>
      </p:sp>
      <p:sp>
        <p:nvSpPr>
          <p:cNvPr id="77" name="円/楕円 76"/>
          <p:cNvSpPr/>
          <p:nvPr/>
        </p:nvSpPr>
        <p:spPr>
          <a:xfrm>
            <a:off x="4143372" y="3214686"/>
            <a:ext cx="914400" cy="914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円/楕円 77"/>
          <p:cNvSpPr/>
          <p:nvPr/>
        </p:nvSpPr>
        <p:spPr>
          <a:xfrm>
            <a:off x="2643174" y="4000504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円/楕円 78"/>
          <p:cNvSpPr/>
          <p:nvPr/>
        </p:nvSpPr>
        <p:spPr>
          <a:xfrm>
            <a:off x="2643174" y="2357430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円/楕円 79"/>
          <p:cNvSpPr/>
          <p:nvPr/>
        </p:nvSpPr>
        <p:spPr>
          <a:xfrm>
            <a:off x="5786446" y="3214686"/>
            <a:ext cx="914400" cy="9144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1" name="直線コネクタ 80"/>
          <p:cNvCxnSpPr>
            <a:stCxn id="79" idx="6"/>
            <a:endCxn id="77" idx="1"/>
          </p:cNvCxnSpPr>
          <p:nvPr/>
        </p:nvCxnSpPr>
        <p:spPr>
          <a:xfrm>
            <a:off x="3557574" y="2814630"/>
            <a:ext cx="719709" cy="533967"/>
          </a:xfrm>
          <a:prstGeom prst="line">
            <a:avLst/>
          </a:prstGeom>
          <a:ln w="152400" cmpd="sng">
            <a:solidFill>
              <a:schemeClr val="accent3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コネクタ 81"/>
          <p:cNvCxnSpPr>
            <a:stCxn id="77" idx="3"/>
            <a:endCxn id="78" idx="6"/>
          </p:cNvCxnSpPr>
          <p:nvPr/>
        </p:nvCxnSpPr>
        <p:spPr>
          <a:xfrm rot="5400000">
            <a:off x="3686165" y="3866585"/>
            <a:ext cx="462529" cy="719709"/>
          </a:xfrm>
          <a:prstGeom prst="line">
            <a:avLst/>
          </a:prstGeom>
          <a:ln w="152400" cmpd="sng">
            <a:solidFill>
              <a:schemeClr val="accent3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コネクタ 82"/>
          <p:cNvCxnSpPr>
            <a:stCxn id="78" idx="0"/>
            <a:endCxn id="79" idx="4"/>
          </p:cNvCxnSpPr>
          <p:nvPr/>
        </p:nvCxnSpPr>
        <p:spPr>
          <a:xfrm rot="5400000" flipH="1" flipV="1">
            <a:off x="2736037" y="3636167"/>
            <a:ext cx="728674" cy="1588"/>
          </a:xfrm>
          <a:prstGeom prst="line">
            <a:avLst/>
          </a:prstGeom>
          <a:ln w="152400" cmpd="sng">
            <a:solidFill>
              <a:schemeClr val="accent2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コネクタ 83"/>
          <p:cNvCxnSpPr>
            <a:stCxn id="77" idx="6"/>
            <a:endCxn id="80" idx="2"/>
          </p:cNvCxnSpPr>
          <p:nvPr/>
        </p:nvCxnSpPr>
        <p:spPr>
          <a:xfrm>
            <a:off x="5057772" y="3671886"/>
            <a:ext cx="728674" cy="1588"/>
          </a:xfrm>
          <a:prstGeom prst="line">
            <a:avLst/>
          </a:prstGeom>
          <a:ln w="152400" cmpd="sng"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Generality of interfaces</a:t>
            </a:r>
          </a:p>
        </p:txBody>
      </p:sp>
      <p:sp>
        <p:nvSpPr>
          <p:cNvPr id="11" name="円/楕円 10"/>
          <p:cNvSpPr/>
          <p:nvPr/>
        </p:nvSpPr>
        <p:spPr>
          <a:xfrm>
            <a:off x="4143372" y="3214686"/>
            <a:ext cx="914400" cy="914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2643174" y="4000504"/>
            <a:ext cx="914400" cy="914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/>
          <p:cNvSpPr/>
          <p:nvPr/>
        </p:nvSpPr>
        <p:spPr>
          <a:xfrm>
            <a:off x="2643174" y="2357430"/>
            <a:ext cx="914400" cy="914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/>
          <p:cNvSpPr/>
          <p:nvPr/>
        </p:nvSpPr>
        <p:spPr>
          <a:xfrm>
            <a:off x="5786446" y="3214686"/>
            <a:ext cx="914400" cy="914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cxnSp>
        <p:nvCxnSpPr>
          <p:cNvPr id="17" name="直線コネクタ 16"/>
          <p:cNvCxnSpPr>
            <a:stCxn id="14" idx="6"/>
            <a:endCxn id="11" idx="1"/>
          </p:cNvCxnSpPr>
          <p:nvPr/>
        </p:nvCxnSpPr>
        <p:spPr>
          <a:xfrm>
            <a:off x="3557574" y="2814630"/>
            <a:ext cx="719709" cy="533967"/>
          </a:xfrm>
          <a:prstGeom prst="line">
            <a:avLst/>
          </a:prstGeom>
          <a:ln w="762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>
            <a:stCxn id="11" idx="3"/>
            <a:endCxn id="13" idx="6"/>
          </p:cNvCxnSpPr>
          <p:nvPr/>
        </p:nvCxnSpPr>
        <p:spPr>
          <a:xfrm rot="5400000">
            <a:off x="3686165" y="3866585"/>
            <a:ext cx="462529" cy="719709"/>
          </a:xfrm>
          <a:prstGeom prst="line">
            <a:avLst/>
          </a:prstGeom>
          <a:ln w="762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>
            <a:stCxn id="13" idx="0"/>
            <a:endCxn id="14" idx="4"/>
          </p:cNvCxnSpPr>
          <p:nvPr/>
        </p:nvCxnSpPr>
        <p:spPr>
          <a:xfrm rot="5400000" flipH="1" flipV="1">
            <a:off x="2736037" y="3636167"/>
            <a:ext cx="728674" cy="1588"/>
          </a:xfrm>
          <a:prstGeom prst="line">
            <a:avLst/>
          </a:prstGeom>
          <a:ln w="762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>
            <a:stCxn id="11" idx="6"/>
            <a:endCxn id="16" idx="2"/>
          </p:cNvCxnSpPr>
          <p:nvPr/>
        </p:nvCxnSpPr>
        <p:spPr>
          <a:xfrm>
            <a:off x="5057772" y="3671886"/>
            <a:ext cx="728674" cy="1588"/>
          </a:xfrm>
          <a:prstGeom prst="line">
            <a:avLst/>
          </a:prstGeom>
          <a:ln w="762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Independent deployment of components</a:t>
            </a:r>
          </a:p>
        </p:txBody>
      </p:sp>
      <p:sp>
        <p:nvSpPr>
          <p:cNvPr id="11" name="円/楕円 10"/>
          <p:cNvSpPr/>
          <p:nvPr/>
        </p:nvSpPr>
        <p:spPr>
          <a:xfrm>
            <a:off x="4143372" y="3214686"/>
            <a:ext cx="914400" cy="914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2643174" y="4000504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/>
          <p:cNvSpPr/>
          <p:nvPr/>
        </p:nvSpPr>
        <p:spPr>
          <a:xfrm>
            <a:off x="2643174" y="2357430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/>
          <p:cNvSpPr/>
          <p:nvPr/>
        </p:nvSpPr>
        <p:spPr>
          <a:xfrm>
            <a:off x="5786446" y="3214686"/>
            <a:ext cx="914400" cy="9144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7" name="直線コネクタ 16"/>
          <p:cNvCxnSpPr>
            <a:stCxn id="14" idx="6"/>
            <a:endCxn id="11" idx="1"/>
          </p:cNvCxnSpPr>
          <p:nvPr/>
        </p:nvCxnSpPr>
        <p:spPr>
          <a:xfrm>
            <a:off x="3557574" y="2814630"/>
            <a:ext cx="719709" cy="533967"/>
          </a:xfrm>
          <a:prstGeom prst="line">
            <a:avLst/>
          </a:prstGeom>
          <a:ln w="762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>
            <a:stCxn id="11" idx="3"/>
            <a:endCxn id="13" idx="6"/>
          </p:cNvCxnSpPr>
          <p:nvPr/>
        </p:nvCxnSpPr>
        <p:spPr>
          <a:xfrm rot="5400000">
            <a:off x="3686165" y="3866585"/>
            <a:ext cx="462529" cy="719709"/>
          </a:xfrm>
          <a:prstGeom prst="line">
            <a:avLst/>
          </a:prstGeom>
          <a:ln w="762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>
            <a:stCxn id="13" idx="0"/>
            <a:endCxn id="14" idx="4"/>
          </p:cNvCxnSpPr>
          <p:nvPr/>
        </p:nvCxnSpPr>
        <p:spPr>
          <a:xfrm rot="5400000" flipH="1" flipV="1">
            <a:off x="2736037" y="3636167"/>
            <a:ext cx="728674" cy="1588"/>
          </a:xfrm>
          <a:prstGeom prst="line">
            <a:avLst/>
          </a:prstGeom>
          <a:ln w="76200"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>
            <a:stCxn id="11" idx="6"/>
            <a:endCxn id="16" idx="2"/>
          </p:cNvCxnSpPr>
          <p:nvPr/>
        </p:nvCxnSpPr>
        <p:spPr>
          <a:xfrm>
            <a:off x="5057772" y="3671886"/>
            <a:ext cx="728674" cy="1588"/>
          </a:xfrm>
          <a:prstGeom prst="line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4194270" y="4274114"/>
            <a:ext cx="1348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ver. UP!</a:t>
            </a:r>
            <a:endParaRPr kumimoji="1" lang="ja-JP" altLang="en-US" sz="2800" b="1" dirty="0"/>
          </a:p>
        </p:txBody>
      </p:sp>
      <p:sp>
        <p:nvSpPr>
          <p:cNvPr id="26" name="星 4 25"/>
          <p:cNvSpPr/>
          <p:nvPr/>
        </p:nvSpPr>
        <p:spPr>
          <a:xfrm>
            <a:off x="4929190" y="3000372"/>
            <a:ext cx="214314" cy="214314"/>
          </a:xfrm>
          <a:prstGeom prst="star4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星 4 24"/>
          <p:cNvSpPr/>
          <p:nvPr/>
        </p:nvSpPr>
        <p:spPr>
          <a:xfrm>
            <a:off x="5081590" y="3152772"/>
            <a:ext cx="214314" cy="214314"/>
          </a:xfrm>
          <a:prstGeom prst="star4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Intermediary components to reduce interaction latency</a:t>
            </a:r>
          </a:p>
        </p:txBody>
      </p:sp>
      <p:sp>
        <p:nvSpPr>
          <p:cNvPr id="14" name="円/楕円 13"/>
          <p:cNvSpPr/>
          <p:nvPr/>
        </p:nvSpPr>
        <p:spPr>
          <a:xfrm>
            <a:off x="4143372" y="3214686"/>
            <a:ext cx="914400" cy="914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/>
          <p:cNvSpPr/>
          <p:nvPr/>
        </p:nvSpPr>
        <p:spPr>
          <a:xfrm>
            <a:off x="2643174" y="4000504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/>
          <p:cNvSpPr/>
          <p:nvPr/>
        </p:nvSpPr>
        <p:spPr>
          <a:xfrm>
            <a:off x="2643174" y="2357430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17"/>
          <p:cNvSpPr/>
          <p:nvPr/>
        </p:nvSpPr>
        <p:spPr>
          <a:xfrm>
            <a:off x="5786446" y="3214686"/>
            <a:ext cx="914400" cy="9144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9" name="直線コネクタ 18"/>
          <p:cNvCxnSpPr>
            <a:stCxn id="17" idx="6"/>
            <a:endCxn id="14" idx="1"/>
          </p:cNvCxnSpPr>
          <p:nvPr/>
        </p:nvCxnSpPr>
        <p:spPr>
          <a:xfrm>
            <a:off x="3557574" y="2814630"/>
            <a:ext cx="719709" cy="533967"/>
          </a:xfrm>
          <a:prstGeom prst="line">
            <a:avLst/>
          </a:prstGeom>
          <a:ln w="762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>
            <a:stCxn id="14" idx="3"/>
            <a:endCxn id="16" idx="6"/>
          </p:cNvCxnSpPr>
          <p:nvPr/>
        </p:nvCxnSpPr>
        <p:spPr>
          <a:xfrm rot="5400000">
            <a:off x="3686165" y="3866585"/>
            <a:ext cx="462529" cy="719709"/>
          </a:xfrm>
          <a:prstGeom prst="line">
            <a:avLst/>
          </a:prstGeom>
          <a:ln w="762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>
            <a:stCxn id="16" idx="0"/>
            <a:endCxn id="17" idx="4"/>
          </p:cNvCxnSpPr>
          <p:nvPr/>
        </p:nvCxnSpPr>
        <p:spPr>
          <a:xfrm rot="5400000" flipH="1" flipV="1">
            <a:off x="2736037" y="3636167"/>
            <a:ext cx="728674" cy="1588"/>
          </a:xfrm>
          <a:prstGeom prst="line">
            <a:avLst/>
          </a:prstGeom>
          <a:ln w="76200"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>
            <a:stCxn id="14" idx="6"/>
            <a:endCxn id="18" idx="2"/>
          </p:cNvCxnSpPr>
          <p:nvPr/>
        </p:nvCxnSpPr>
        <p:spPr>
          <a:xfrm>
            <a:off x="5057772" y="3671886"/>
            <a:ext cx="728674" cy="1588"/>
          </a:xfrm>
          <a:prstGeom prst="line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4357686" y="2548590"/>
            <a:ext cx="1019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Proxy</a:t>
            </a:r>
            <a:endParaRPr kumimoji="1" lang="ja-JP" altLang="en-US" sz="2800" b="1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120403" y="4263102"/>
            <a:ext cx="14938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Gateway</a:t>
            </a:r>
            <a:endParaRPr kumimoji="1" lang="ja-JP" alt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Network-based application architectural style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ja-JP" dirty="0" smtClean="0"/>
              <a:t>Client-Server:</a:t>
            </a:r>
            <a:br>
              <a:rPr lang="en-US" altLang="ja-JP" dirty="0" smtClean="0"/>
            </a:br>
            <a:r>
              <a:rPr lang="en-US" altLang="ja-JP" dirty="0" smtClean="0"/>
              <a:t>	</a:t>
            </a:r>
            <a:r>
              <a:rPr lang="ja-JP" altLang="en-US" dirty="0" smtClean="0"/>
              <a:t>クライアントサーバ構成</a:t>
            </a:r>
            <a:endParaRPr lang="en-US" altLang="ja-JP" dirty="0" smtClean="0"/>
          </a:p>
          <a:p>
            <a:r>
              <a:rPr lang="en-US" altLang="ja-JP" dirty="0"/>
              <a:t>Stateless:</a:t>
            </a:r>
            <a:br>
              <a:rPr lang="en-US" altLang="ja-JP" dirty="0"/>
            </a:br>
            <a:r>
              <a:rPr lang="en-US" altLang="ja-JP" dirty="0" smtClean="0"/>
              <a:t>	</a:t>
            </a:r>
            <a:r>
              <a:rPr lang="ja-JP" altLang="en-US" dirty="0" smtClean="0"/>
              <a:t>サーバ</a:t>
            </a:r>
            <a:r>
              <a:rPr lang="ja-JP" altLang="en-US" dirty="0"/>
              <a:t>は</a:t>
            </a:r>
            <a:r>
              <a:rPr lang="ja-JP" altLang="en-US" dirty="0" smtClean="0"/>
              <a:t>アプリケーション状態を持たない</a:t>
            </a:r>
            <a:endParaRPr lang="en-US" altLang="ja-JP" dirty="0"/>
          </a:p>
          <a:p>
            <a:r>
              <a:rPr lang="en-US" altLang="ja-JP" dirty="0" smtClean="0"/>
              <a:t>Cache:</a:t>
            </a:r>
            <a:br>
              <a:rPr lang="en-US" altLang="ja-JP" dirty="0" smtClean="0"/>
            </a:br>
            <a:r>
              <a:rPr lang="en-US" altLang="ja-JP" dirty="0" smtClean="0"/>
              <a:t>	</a:t>
            </a:r>
            <a:r>
              <a:rPr lang="ja-JP" altLang="en-US" dirty="0" smtClean="0"/>
              <a:t>応答をキャッシュできる</a:t>
            </a:r>
            <a:endParaRPr lang="en-US" altLang="ja-JP" dirty="0" smtClean="0"/>
          </a:p>
          <a:p>
            <a:r>
              <a:rPr lang="en-US" altLang="ja-JP" dirty="0" smtClean="0"/>
              <a:t>Uniform interface:</a:t>
            </a:r>
            <a:br>
              <a:rPr lang="en-US" altLang="ja-JP" dirty="0" smtClean="0"/>
            </a:br>
            <a:r>
              <a:rPr lang="en-US" altLang="ja-JP" dirty="0" smtClean="0"/>
              <a:t>	</a:t>
            </a:r>
            <a:r>
              <a:rPr lang="ja-JP" altLang="en-US" dirty="0" smtClean="0"/>
              <a:t>統一インターフェイス</a:t>
            </a:r>
            <a:endParaRPr lang="en-US" altLang="ja-JP" dirty="0" smtClean="0"/>
          </a:p>
          <a:p>
            <a:r>
              <a:rPr lang="en-US" altLang="ja-JP" dirty="0" smtClean="0"/>
              <a:t>Layered system:</a:t>
            </a:r>
            <a:br>
              <a:rPr lang="en-US" altLang="ja-JP" dirty="0" smtClean="0"/>
            </a:br>
            <a:r>
              <a:rPr lang="en-US" altLang="ja-JP" dirty="0" smtClean="0"/>
              <a:t>	</a:t>
            </a:r>
            <a:r>
              <a:rPr lang="ja-JP" altLang="en-US" dirty="0" smtClean="0"/>
              <a:t>階層構造をもつ</a:t>
            </a:r>
            <a:endParaRPr lang="en-US" altLang="ja-JP" dirty="0" smtClean="0"/>
          </a:p>
          <a:p>
            <a:r>
              <a:rPr lang="en-US" altLang="ja-JP" dirty="0"/>
              <a:t>Code on Demand:</a:t>
            </a:r>
            <a:br>
              <a:rPr lang="en-US" altLang="ja-JP" dirty="0"/>
            </a:br>
            <a:r>
              <a:rPr lang="en-US" altLang="ja-JP" dirty="0" smtClean="0"/>
              <a:t>	</a:t>
            </a:r>
            <a:r>
              <a:rPr lang="ja-JP" altLang="en-US" dirty="0" smtClean="0"/>
              <a:t>クライアント</a:t>
            </a:r>
            <a:r>
              <a:rPr lang="ja-JP" altLang="en-US" dirty="0"/>
              <a:t>は</a:t>
            </a:r>
            <a:r>
              <a:rPr lang="en-US" altLang="ja-JP" dirty="0"/>
              <a:t>script</a:t>
            </a:r>
            <a:r>
              <a:rPr lang="ja-JP" altLang="en-US" dirty="0"/>
              <a:t>を受信して実行できる</a:t>
            </a:r>
            <a:endParaRPr lang="en-US" altLang="ja-JP" dirty="0"/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REST is …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Uniform Layered Code-on-Demand Client Cache Stateless Server</a:t>
            </a:r>
          </a:p>
          <a:p>
            <a:r>
              <a:rPr lang="en-US" altLang="ja-JP" dirty="0" smtClean="0"/>
              <a:t>Architectural style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State</a:t>
            </a:r>
            <a:endParaRPr kumimoji="1" lang="ja-JP" altLang="en-US" dirty="0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Stateless / </a:t>
            </a:r>
            <a:r>
              <a:rPr kumimoji="1" lang="en-US" altLang="ja-JP" dirty="0" err="1" smtClean="0"/>
              <a:t>Stateful</a:t>
            </a:r>
            <a:endParaRPr kumimoji="1" lang="ja-JP" altLang="en-US" dirty="0"/>
          </a:p>
        </p:txBody>
      </p:sp>
      <p:sp>
        <p:nvSpPr>
          <p:cNvPr id="4" name="円/楕円 3"/>
          <p:cNvSpPr/>
          <p:nvPr/>
        </p:nvSpPr>
        <p:spPr>
          <a:xfrm rot="5400000">
            <a:off x="5643570" y="4000504"/>
            <a:ext cx="571504" cy="57150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/>
          <p:cNvSpPr/>
          <p:nvPr/>
        </p:nvSpPr>
        <p:spPr>
          <a:xfrm rot="5400000">
            <a:off x="7215206" y="2500307"/>
            <a:ext cx="571504" cy="57150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/>
        </p:nvSpPr>
        <p:spPr>
          <a:xfrm rot="5400000">
            <a:off x="5643570" y="1785927"/>
            <a:ext cx="571504" cy="57150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" name="直線矢印コネクタ 7"/>
          <p:cNvCxnSpPr>
            <a:stCxn id="5" idx="5"/>
            <a:endCxn id="4" idx="1"/>
          </p:cNvCxnSpPr>
          <p:nvPr/>
        </p:nvCxnSpPr>
        <p:spPr>
          <a:xfrm rot="10800000" flipV="1">
            <a:off x="6131379" y="2988115"/>
            <a:ext cx="1167522" cy="1096083"/>
          </a:xfrm>
          <a:prstGeom prst="straightConnector1">
            <a:avLst/>
          </a:prstGeom>
          <a:ln w="25400">
            <a:solidFill>
              <a:schemeClr val="accent3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>
            <a:stCxn id="6" idx="6"/>
            <a:endCxn id="4" idx="2"/>
          </p:cNvCxnSpPr>
          <p:nvPr/>
        </p:nvCxnSpPr>
        <p:spPr>
          <a:xfrm rot="5400000">
            <a:off x="5107786" y="3178967"/>
            <a:ext cx="1643073" cy="1588"/>
          </a:xfrm>
          <a:prstGeom prst="straightConnector1">
            <a:avLst/>
          </a:prstGeom>
          <a:ln w="25400">
            <a:solidFill>
              <a:schemeClr val="accent3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4938271" y="4669706"/>
            <a:ext cx="3134191" cy="83099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Courier New" pitchFamily="49" charset="0"/>
                <a:cs typeface="Courier New" pitchFamily="49" charset="0"/>
              </a:rPr>
              <a:t>A: @dir = '/u/a'</a:t>
            </a:r>
          </a:p>
          <a:p>
            <a:r>
              <a:rPr kumimoji="1" lang="en-US" altLang="ja-JP" sz="2400" b="1" dirty="0" smtClean="0">
                <a:latin typeface="Courier New" pitchFamily="49" charset="0"/>
                <a:cs typeface="Courier New" pitchFamily="49" charset="0"/>
              </a:rPr>
              <a:t>B: @dir = '/</a:t>
            </a:r>
            <a:r>
              <a:rPr lang="en-US" altLang="ja-JP" sz="2400" b="1" dirty="0" smtClean="0">
                <a:latin typeface="Courier New" pitchFamily="49" charset="0"/>
                <a:cs typeface="Courier New" pitchFamily="49" charset="0"/>
              </a:rPr>
              <a:t>u</a:t>
            </a:r>
            <a:r>
              <a:rPr kumimoji="1" lang="en-US" altLang="ja-JP" sz="2400" b="1" dirty="0" smtClean="0">
                <a:latin typeface="Courier New" pitchFamily="49" charset="0"/>
                <a:cs typeface="Courier New" pitchFamily="49" charset="0"/>
              </a:rPr>
              <a:t>/b'</a:t>
            </a:r>
            <a:endParaRPr kumimoji="1" lang="ja-JP" altLang="en-US" sz="2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6" name="円/楕円 45"/>
          <p:cNvSpPr/>
          <p:nvPr/>
        </p:nvSpPr>
        <p:spPr>
          <a:xfrm rot="5400000">
            <a:off x="1643042" y="4000504"/>
            <a:ext cx="571504" cy="57150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円/楕円 46"/>
          <p:cNvSpPr/>
          <p:nvPr/>
        </p:nvSpPr>
        <p:spPr>
          <a:xfrm rot="5400000">
            <a:off x="3214678" y="2500307"/>
            <a:ext cx="571504" cy="57150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円/楕円 47"/>
          <p:cNvSpPr/>
          <p:nvPr/>
        </p:nvSpPr>
        <p:spPr>
          <a:xfrm rot="5400000">
            <a:off x="1643042" y="1785927"/>
            <a:ext cx="571504" cy="57150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9" name="直線矢印コネクタ 48"/>
          <p:cNvCxnSpPr>
            <a:stCxn id="47" idx="5"/>
            <a:endCxn id="46" idx="1"/>
          </p:cNvCxnSpPr>
          <p:nvPr/>
        </p:nvCxnSpPr>
        <p:spPr>
          <a:xfrm rot="10800000" flipV="1">
            <a:off x="2130851" y="2988115"/>
            <a:ext cx="1167522" cy="1096083"/>
          </a:xfrm>
          <a:prstGeom prst="straightConnector1">
            <a:avLst/>
          </a:prstGeom>
          <a:ln w="25400">
            <a:solidFill>
              <a:schemeClr val="accent3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/>
          <p:cNvCxnSpPr>
            <a:stCxn id="48" idx="6"/>
            <a:endCxn id="46" idx="2"/>
          </p:cNvCxnSpPr>
          <p:nvPr/>
        </p:nvCxnSpPr>
        <p:spPr>
          <a:xfrm rot="5400000">
            <a:off x="1107258" y="3178967"/>
            <a:ext cx="1643073" cy="1588"/>
          </a:xfrm>
          <a:prstGeom prst="straightConnector1">
            <a:avLst/>
          </a:prstGeom>
          <a:ln w="25400">
            <a:solidFill>
              <a:schemeClr val="accent3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テキスト ボックス 55"/>
          <p:cNvSpPr txBox="1"/>
          <p:nvPr/>
        </p:nvSpPr>
        <p:spPr>
          <a:xfrm>
            <a:off x="6215074" y="3214687"/>
            <a:ext cx="1843774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Courier New" pitchFamily="49" charset="0"/>
                <a:cs typeface="Courier New" pitchFamily="49" charset="0"/>
              </a:rPr>
              <a:t>get 1.txt</a:t>
            </a:r>
            <a:endParaRPr kumimoji="1" lang="ja-JP" altLang="en-US" sz="2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4942804" y="2428869"/>
            <a:ext cx="1843774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Courier New" pitchFamily="49" charset="0"/>
                <a:cs typeface="Courier New" pitchFamily="49" charset="0"/>
              </a:rPr>
              <a:t>get 1.txt</a:t>
            </a:r>
            <a:endParaRPr lang="ja-JP" altLang="en-US" sz="2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2163689" y="3214687"/>
            <a:ext cx="2765501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Courier New" pitchFamily="49" charset="0"/>
                <a:cs typeface="Courier New" pitchFamily="49" charset="0"/>
              </a:rPr>
              <a:t>GET /u/b/1.txt</a:t>
            </a:r>
            <a:endParaRPr lang="ja-JP" altLang="en-US" sz="2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357158" y="2428869"/>
            <a:ext cx="2765501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Courier New" pitchFamily="49" charset="0"/>
                <a:cs typeface="Courier New" pitchFamily="49" charset="0"/>
              </a:rPr>
              <a:t>GET /u/a/1.txt</a:t>
            </a:r>
            <a:endParaRPr kumimoji="1" lang="ja-JP" altLang="en-US" sz="2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State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Application state:</a:t>
            </a:r>
            <a:br>
              <a:rPr kumimoji="1" lang="en-US" altLang="ja-JP" dirty="0" smtClean="0"/>
            </a:br>
            <a:r>
              <a:rPr kumimoji="1" lang="en-US" altLang="ja-JP" dirty="0" smtClean="0"/>
              <a:t>	</a:t>
            </a:r>
            <a:r>
              <a:rPr kumimoji="1" lang="ja-JP" altLang="en-US" dirty="0" smtClean="0"/>
              <a:t>クライアントの状態</a:t>
            </a:r>
            <a:endParaRPr kumimoji="1" lang="en-US" altLang="ja-JP" dirty="0" smtClean="0"/>
          </a:p>
          <a:p>
            <a:r>
              <a:rPr lang="en-US" altLang="ja-JP" dirty="0" smtClean="0"/>
              <a:t>Resource state:</a:t>
            </a:r>
            <a:br>
              <a:rPr lang="en-US" altLang="ja-JP" dirty="0" smtClean="0"/>
            </a:br>
            <a:r>
              <a:rPr lang="en-US" altLang="ja-JP" dirty="0" smtClean="0"/>
              <a:t>	</a:t>
            </a:r>
            <a:r>
              <a:rPr lang="ja-JP" altLang="en-US" dirty="0" smtClean="0"/>
              <a:t>サーバの状態</a:t>
            </a:r>
            <a:endParaRPr lang="en-US" altLang="ja-JP" dirty="0" smtClean="0"/>
          </a:p>
          <a:p>
            <a:r>
              <a:rPr kumimoji="1" lang="en-US" altLang="ja-JP" dirty="0" smtClean="0"/>
              <a:t>Session:</a:t>
            </a:r>
            <a:br>
              <a:rPr kumimoji="1" lang="en-US" altLang="ja-JP" dirty="0" smtClean="0"/>
            </a:br>
            <a:r>
              <a:rPr kumimoji="1" lang="en-US" altLang="ja-JP" dirty="0" smtClean="0"/>
              <a:t>	</a:t>
            </a:r>
            <a:r>
              <a:rPr kumimoji="1" lang="ja-JP" altLang="en-US" dirty="0" smtClean="0"/>
              <a:t>アプリケーション状態をサーバに持たせる仕組み</a:t>
            </a:r>
            <a:endParaRPr kumimoji="1" lang="en-US" altLang="ja-JP" dirty="0" smtClean="0"/>
          </a:p>
          <a:p>
            <a:r>
              <a:rPr lang="en-US" altLang="ja-JP" dirty="0" smtClean="0"/>
              <a:t>Hypermedia as application state:</a:t>
            </a:r>
            <a:br>
              <a:rPr lang="en-US" altLang="ja-JP" dirty="0" smtClean="0"/>
            </a:br>
            <a:r>
              <a:rPr lang="en-US" altLang="ja-JP" dirty="0" smtClean="0"/>
              <a:t>	</a:t>
            </a:r>
            <a:r>
              <a:rPr lang="ja-JP" altLang="en-US" dirty="0" smtClean="0"/>
              <a:t>アプリケーション状態としての</a:t>
            </a:r>
            <a:r>
              <a:rPr lang="en-US" altLang="ja-JP" dirty="0" smtClean="0"/>
              <a:t>link/form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Interface</a:t>
            </a:r>
            <a:endParaRPr kumimoji="1" lang="ja-JP" altLang="en-US" dirty="0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Object interface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5786446" y="3342910"/>
            <a:ext cx="914400" cy="914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4924436" y="3692953"/>
            <a:ext cx="214314" cy="21431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" name="直線コネクタ 8"/>
          <p:cNvCxnSpPr>
            <a:stCxn id="4" idx="1"/>
            <a:endCxn id="7" idx="6"/>
          </p:cNvCxnSpPr>
          <p:nvPr/>
        </p:nvCxnSpPr>
        <p:spPr>
          <a:xfrm rot="10800000">
            <a:off x="5138750" y="3800110"/>
            <a:ext cx="647696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円/楕円 19"/>
          <p:cNvSpPr/>
          <p:nvPr/>
        </p:nvSpPr>
        <p:spPr>
          <a:xfrm>
            <a:off x="6143636" y="2699968"/>
            <a:ext cx="214314" cy="21431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1" name="直線コネクタ 20"/>
          <p:cNvCxnSpPr>
            <a:stCxn id="4" idx="0"/>
            <a:endCxn id="20" idx="4"/>
          </p:cNvCxnSpPr>
          <p:nvPr/>
        </p:nvCxnSpPr>
        <p:spPr>
          <a:xfrm rot="5400000" flipH="1" flipV="1">
            <a:off x="6032905" y="3125023"/>
            <a:ext cx="428628" cy="714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/>
          <p:cNvSpPr txBox="1"/>
          <p:nvPr/>
        </p:nvSpPr>
        <p:spPr>
          <a:xfrm>
            <a:off x="5690709" y="4414480"/>
            <a:ext cx="11673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Object</a:t>
            </a:r>
            <a:endParaRPr kumimoji="1" lang="ja-JP" altLang="en-US" sz="2800" b="1" dirty="0"/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4357686" y="4057290"/>
            <a:ext cx="13572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method</a:t>
            </a:r>
            <a:endParaRPr kumimoji="1" lang="ja-JP" altLang="en-US" sz="2800" b="1" dirty="0"/>
          </a:p>
        </p:txBody>
      </p:sp>
      <p:sp>
        <p:nvSpPr>
          <p:cNvPr id="31" name="正方形/長方形 30"/>
          <p:cNvSpPr/>
          <p:nvPr/>
        </p:nvSpPr>
        <p:spPr>
          <a:xfrm>
            <a:off x="2500298" y="1800220"/>
            <a:ext cx="914400" cy="914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7" name="下矢印 86"/>
          <p:cNvSpPr/>
          <p:nvPr/>
        </p:nvSpPr>
        <p:spPr>
          <a:xfrm rot="2700000">
            <a:off x="3481474" y="3955739"/>
            <a:ext cx="484632" cy="500066"/>
          </a:xfrm>
          <a:prstGeom prst="downArrow">
            <a:avLst>
              <a:gd name="adj1" fmla="val 60885"/>
              <a:gd name="adj2" fmla="val 64514"/>
            </a:avLst>
          </a:prstGeom>
          <a:ln w="5080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3" name="直線矢印コネクタ 32"/>
          <p:cNvCxnSpPr/>
          <p:nvPr/>
        </p:nvCxnSpPr>
        <p:spPr>
          <a:xfrm>
            <a:off x="3071802" y="2428868"/>
            <a:ext cx="1785950" cy="1218256"/>
          </a:xfrm>
          <a:prstGeom prst="straightConnector1">
            <a:avLst/>
          </a:prstGeom>
          <a:ln w="25400">
            <a:solidFill>
              <a:schemeClr val="accent3"/>
            </a:solidFill>
            <a:prstDash val="sys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グループ化 24"/>
          <p:cNvGrpSpPr/>
          <p:nvPr/>
        </p:nvGrpSpPr>
        <p:grpSpPr>
          <a:xfrm>
            <a:off x="2357422" y="4843108"/>
            <a:ext cx="1143008" cy="729032"/>
            <a:chOff x="2357422" y="4843108"/>
            <a:chExt cx="1143008" cy="729032"/>
          </a:xfrm>
        </p:grpSpPr>
        <p:sp>
          <p:nvSpPr>
            <p:cNvPr id="82" name="正方形/長方形 81"/>
            <p:cNvSpPr/>
            <p:nvPr/>
          </p:nvSpPr>
          <p:spPr>
            <a:xfrm>
              <a:off x="2714612" y="5138384"/>
              <a:ext cx="433756" cy="43375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3" name="円/楕円 82"/>
            <p:cNvSpPr/>
            <p:nvPr/>
          </p:nvSpPr>
          <p:spPr>
            <a:xfrm>
              <a:off x="2880659" y="4867284"/>
              <a:ext cx="101662" cy="10166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4" name="直線コネクタ 83"/>
            <p:cNvCxnSpPr/>
            <p:nvPr/>
          </p:nvCxnSpPr>
          <p:spPr>
            <a:xfrm rot="5400000" flipH="1" flipV="1">
              <a:off x="2846771" y="5053665"/>
              <a:ext cx="169437" cy="75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星 4 84"/>
            <p:cNvSpPr/>
            <p:nvPr/>
          </p:nvSpPr>
          <p:spPr>
            <a:xfrm>
              <a:off x="3133716" y="4843108"/>
              <a:ext cx="214314" cy="214314"/>
            </a:xfrm>
            <a:prstGeom prst="star4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6" name="星 4 85"/>
            <p:cNvSpPr/>
            <p:nvPr/>
          </p:nvSpPr>
          <p:spPr>
            <a:xfrm>
              <a:off x="3286116" y="4995508"/>
              <a:ext cx="214314" cy="214314"/>
            </a:xfrm>
            <a:prstGeom prst="star4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2" name="円/楕円 91"/>
            <p:cNvSpPr/>
            <p:nvPr/>
          </p:nvSpPr>
          <p:spPr>
            <a:xfrm>
              <a:off x="2357422" y="5304431"/>
              <a:ext cx="101662" cy="10166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3" name="直線コネクタ 92"/>
            <p:cNvCxnSpPr>
              <a:stCxn id="82" idx="1"/>
              <a:endCxn id="92" idx="6"/>
            </p:cNvCxnSpPr>
            <p:nvPr/>
          </p:nvCxnSpPr>
          <p:spPr>
            <a:xfrm rot="10800000">
              <a:off x="2459084" y="5355262"/>
              <a:ext cx="255528" cy="1588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Hypermedia interface</a:t>
            </a:r>
            <a:endParaRPr kumimoji="1" lang="ja-JP" altLang="en-US" dirty="0"/>
          </a:p>
        </p:txBody>
      </p:sp>
      <p:cxnSp>
        <p:nvCxnSpPr>
          <p:cNvPr id="10" name="直線矢印コネクタ 9"/>
          <p:cNvCxnSpPr/>
          <p:nvPr/>
        </p:nvCxnSpPr>
        <p:spPr>
          <a:xfrm rot="16200000" flipH="1">
            <a:off x="3978626" y="2121246"/>
            <a:ext cx="1860202" cy="1898314"/>
          </a:xfrm>
          <a:prstGeom prst="straightConnector1">
            <a:avLst/>
          </a:prstGeom>
          <a:ln w="25400">
            <a:solidFill>
              <a:schemeClr val="accent3"/>
            </a:solidFill>
            <a:prstDash val="sys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4598726" y="4672018"/>
            <a:ext cx="1544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Resource</a:t>
            </a:r>
            <a:endParaRPr kumimoji="1" lang="ja-JP" altLang="en-US" sz="2800" b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025681" y="1762772"/>
            <a:ext cx="4332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GET http://domain/items/1</a:t>
            </a:r>
            <a:endParaRPr kumimoji="1" lang="ja-JP" altLang="en-US" sz="2800" b="1" dirty="0"/>
          </a:p>
        </p:txBody>
      </p:sp>
      <p:grpSp>
        <p:nvGrpSpPr>
          <p:cNvPr id="3" name="グループ化 56"/>
          <p:cNvGrpSpPr/>
          <p:nvPr/>
        </p:nvGrpSpPr>
        <p:grpSpPr>
          <a:xfrm>
            <a:off x="2357422" y="1785926"/>
            <a:ext cx="1562096" cy="1571636"/>
            <a:chOff x="2428860" y="2071678"/>
            <a:chExt cx="1562096" cy="1571636"/>
          </a:xfrm>
        </p:grpSpPr>
        <p:sp>
          <p:nvSpPr>
            <p:cNvPr id="5" name="円/楕円 4"/>
            <p:cNvSpPr/>
            <p:nvPr/>
          </p:nvSpPr>
          <p:spPr>
            <a:xfrm>
              <a:off x="3776642" y="2600316"/>
              <a:ext cx="214314" cy="21431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" name="直線コネクタ 5"/>
            <p:cNvCxnSpPr>
              <a:endCxn id="5" idx="2"/>
            </p:cNvCxnSpPr>
            <p:nvPr/>
          </p:nvCxnSpPr>
          <p:spPr>
            <a:xfrm>
              <a:off x="3348014" y="2707473"/>
              <a:ext cx="428628" cy="1588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円/楕円 6"/>
            <p:cNvSpPr/>
            <p:nvPr/>
          </p:nvSpPr>
          <p:spPr>
            <a:xfrm>
              <a:off x="3776642" y="2243126"/>
              <a:ext cx="214314" cy="21431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" name="直線コネクタ 7"/>
            <p:cNvCxnSpPr>
              <a:endCxn id="7" idx="2"/>
            </p:cNvCxnSpPr>
            <p:nvPr/>
          </p:nvCxnSpPr>
          <p:spPr>
            <a:xfrm>
              <a:off x="3348014" y="2350283"/>
              <a:ext cx="428628" cy="1588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正方形/長方形 8"/>
            <p:cNvSpPr/>
            <p:nvPr/>
          </p:nvSpPr>
          <p:spPr>
            <a:xfrm>
              <a:off x="2428860" y="2071678"/>
              <a:ext cx="914400" cy="9144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円/楕円 30"/>
            <p:cNvSpPr/>
            <p:nvPr/>
          </p:nvSpPr>
          <p:spPr>
            <a:xfrm rot="5400000">
              <a:off x="2571736" y="3429000"/>
              <a:ext cx="214314" cy="21431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2" name="直線コネクタ 31"/>
            <p:cNvCxnSpPr>
              <a:endCxn id="31" idx="2"/>
            </p:cNvCxnSpPr>
            <p:nvPr/>
          </p:nvCxnSpPr>
          <p:spPr>
            <a:xfrm rot="5400000">
              <a:off x="2463785" y="3213892"/>
              <a:ext cx="428628" cy="1588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円/楕円 32"/>
            <p:cNvSpPr/>
            <p:nvPr/>
          </p:nvSpPr>
          <p:spPr>
            <a:xfrm rot="5400000">
              <a:off x="2928926" y="3429000"/>
              <a:ext cx="214314" cy="21431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4" name="直線コネクタ 33"/>
            <p:cNvCxnSpPr>
              <a:endCxn id="33" idx="2"/>
            </p:cNvCxnSpPr>
            <p:nvPr/>
          </p:nvCxnSpPr>
          <p:spPr>
            <a:xfrm rot="5400000">
              <a:off x="2820975" y="3213892"/>
              <a:ext cx="428628" cy="1588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正方形/長方形 39"/>
          <p:cNvSpPr/>
          <p:nvPr/>
        </p:nvSpPr>
        <p:spPr>
          <a:xfrm>
            <a:off x="4598726" y="5120358"/>
            <a:ext cx="36688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b="1" dirty="0" smtClean="0"/>
              <a:t>http://domain/items/1</a:t>
            </a:r>
            <a:endParaRPr lang="ja-JP" altLang="en-US" sz="2800" dirty="0"/>
          </a:p>
        </p:txBody>
      </p:sp>
      <p:sp>
        <p:nvSpPr>
          <p:cNvPr id="56" name="下矢印 55"/>
          <p:cNvSpPr/>
          <p:nvPr/>
        </p:nvSpPr>
        <p:spPr>
          <a:xfrm rot="2700000">
            <a:off x="3481474" y="3955739"/>
            <a:ext cx="484632" cy="500066"/>
          </a:xfrm>
          <a:prstGeom prst="downArrow">
            <a:avLst>
              <a:gd name="adj1" fmla="val 60885"/>
              <a:gd name="adj2" fmla="val 64514"/>
            </a:avLst>
          </a:prstGeom>
          <a:ln w="5080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" name="グループ化 67"/>
          <p:cNvGrpSpPr/>
          <p:nvPr/>
        </p:nvGrpSpPr>
        <p:grpSpPr>
          <a:xfrm>
            <a:off x="2750323" y="5219733"/>
            <a:ext cx="776294" cy="781035"/>
            <a:chOff x="2857488" y="5214950"/>
            <a:chExt cx="776294" cy="781035"/>
          </a:xfrm>
        </p:grpSpPr>
        <p:sp>
          <p:nvSpPr>
            <p:cNvPr id="59" name="円/楕円 58"/>
            <p:cNvSpPr/>
            <p:nvPr/>
          </p:nvSpPr>
          <p:spPr>
            <a:xfrm>
              <a:off x="3527277" y="5477660"/>
              <a:ext cx="106505" cy="10650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0" name="直線コネクタ 59"/>
            <p:cNvCxnSpPr>
              <a:endCxn id="59" idx="2"/>
            </p:cNvCxnSpPr>
            <p:nvPr/>
          </p:nvCxnSpPr>
          <p:spPr>
            <a:xfrm>
              <a:off x="3314268" y="5530913"/>
              <a:ext cx="213010" cy="789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円/楕円 60"/>
            <p:cNvSpPr/>
            <p:nvPr/>
          </p:nvSpPr>
          <p:spPr>
            <a:xfrm>
              <a:off x="3527277" y="5300152"/>
              <a:ext cx="106505" cy="10650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2" name="直線コネクタ 61"/>
            <p:cNvCxnSpPr>
              <a:endCxn id="61" idx="2"/>
            </p:cNvCxnSpPr>
            <p:nvPr/>
          </p:nvCxnSpPr>
          <p:spPr>
            <a:xfrm>
              <a:off x="3314268" y="5353405"/>
              <a:ext cx="213010" cy="789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正方形/長方形 62"/>
            <p:cNvSpPr/>
            <p:nvPr/>
          </p:nvSpPr>
          <p:spPr>
            <a:xfrm>
              <a:off x="2857488" y="5214950"/>
              <a:ext cx="454417" cy="45441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4" name="円/楕円 63"/>
            <p:cNvSpPr/>
            <p:nvPr/>
          </p:nvSpPr>
          <p:spPr>
            <a:xfrm rot="5400000">
              <a:off x="2928491" y="5889480"/>
              <a:ext cx="106505" cy="10650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5" name="直線コネクタ 64"/>
            <p:cNvCxnSpPr>
              <a:endCxn id="64" idx="2"/>
            </p:cNvCxnSpPr>
            <p:nvPr/>
          </p:nvCxnSpPr>
          <p:spPr>
            <a:xfrm rot="5400000">
              <a:off x="2874844" y="5782581"/>
              <a:ext cx="213010" cy="789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円/楕円 65"/>
            <p:cNvSpPr/>
            <p:nvPr/>
          </p:nvSpPr>
          <p:spPr>
            <a:xfrm rot="5400000">
              <a:off x="3105999" y="5889480"/>
              <a:ext cx="106505" cy="10650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7" name="直線コネクタ 66"/>
            <p:cNvCxnSpPr>
              <a:endCxn id="66" idx="2"/>
            </p:cNvCxnSpPr>
            <p:nvPr/>
          </p:nvCxnSpPr>
          <p:spPr>
            <a:xfrm rot="5400000">
              <a:off x="3052352" y="5782581"/>
              <a:ext cx="213010" cy="789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円/楕円 68"/>
          <p:cNvSpPr/>
          <p:nvPr/>
        </p:nvSpPr>
        <p:spPr>
          <a:xfrm>
            <a:off x="5929322" y="4071942"/>
            <a:ext cx="500066" cy="5000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正方形/長方形 34"/>
          <p:cNvSpPr/>
          <p:nvPr/>
        </p:nvSpPr>
        <p:spPr>
          <a:xfrm>
            <a:off x="2143108" y="4429132"/>
            <a:ext cx="12538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b="1" dirty="0" smtClean="0"/>
              <a:t>200 OK</a:t>
            </a:r>
            <a:endParaRPr lang="ja-JP" altLang="en-US" sz="2800" dirty="0"/>
          </a:p>
        </p:txBody>
      </p:sp>
      <p:sp>
        <p:nvSpPr>
          <p:cNvPr id="30" name="星 4 29"/>
          <p:cNvSpPr/>
          <p:nvPr/>
        </p:nvSpPr>
        <p:spPr>
          <a:xfrm>
            <a:off x="3428992" y="4919674"/>
            <a:ext cx="214314" cy="214314"/>
          </a:xfrm>
          <a:prstGeom prst="star4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星 4 35"/>
          <p:cNvSpPr/>
          <p:nvPr/>
        </p:nvSpPr>
        <p:spPr>
          <a:xfrm>
            <a:off x="3581392" y="5072074"/>
            <a:ext cx="214314" cy="214314"/>
          </a:xfrm>
          <a:prstGeom prst="star4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Hypermedia interface</a:t>
            </a:r>
            <a:endParaRPr kumimoji="1" lang="ja-JP" altLang="en-US" dirty="0"/>
          </a:p>
        </p:txBody>
      </p:sp>
      <p:cxnSp>
        <p:nvCxnSpPr>
          <p:cNvPr id="10" name="直線矢印コネクタ 9"/>
          <p:cNvCxnSpPr/>
          <p:nvPr/>
        </p:nvCxnSpPr>
        <p:spPr>
          <a:xfrm>
            <a:off x="3888133" y="2497492"/>
            <a:ext cx="1969751" cy="1503012"/>
          </a:xfrm>
          <a:prstGeom prst="straightConnector1">
            <a:avLst/>
          </a:prstGeom>
          <a:ln w="25400">
            <a:solidFill>
              <a:schemeClr val="accent3"/>
            </a:solidFill>
            <a:prstDash val="sys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4613134" y="4681874"/>
            <a:ext cx="1544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Resource</a:t>
            </a:r>
            <a:endParaRPr kumimoji="1" lang="ja-JP" altLang="en-US" sz="2800" b="1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3995951" y="2181517"/>
            <a:ext cx="43533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PUT http://domain/items/1</a:t>
            </a:r>
            <a:endParaRPr kumimoji="1" lang="ja-JP" altLang="en-US" sz="2800" b="1" dirty="0"/>
          </a:p>
        </p:txBody>
      </p:sp>
      <p:grpSp>
        <p:nvGrpSpPr>
          <p:cNvPr id="57" name="グループ化 56"/>
          <p:cNvGrpSpPr/>
          <p:nvPr/>
        </p:nvGrpSpPr>
        <p:grpSpPr>
          <a:xfrm>
            <a:off x="2357423" y="1785926"/>
            <a:ext cx="1562096" cy="1571636"/>
            <a:chOff x="2428860" y="2071678"/>
            <a:chExt cx="1562096" cy="1571636"/>
          </a:xfrm>
        </p:grpSpPr>
        <p:sp>
          <p:nvSpPr>
            <p:cNvPr id="5" name="円/楕円 4"/>
            <p:cNvSpPr/>
            <p:nvPr/>
          </p:nvSpPr>
          <p:spPr>
            <a:xfrm>
              <a:off x="3776642" y="2600316"/>
              <a:ext cx="214314" cy="21431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" name="直線コネクタ 5"/>
            <p:cNvCxnSpPr>
              <a:endCxn id="5" idx="2"/>
            </p:cNvCxnSpPr>
            <p:nvPr/>
          </p:nvCxnSpPr>
          <p:spPr>
            <a:xfrm>
              <a:off x="3348014" y="2707473"/>
              <a:ext cx="428628" cy="1588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円/楕円 6"/>
            <p:cNvSpPr/>
            <p:nvPr/>
          </p:nvSpPr>
          <p:spPr>
            <a:xfrm>
              <a:off x="3776642" y="2243126"/>
              <a:ext cx="214314" cy="21431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" name="直線コネクタ 7"/>
            <p:cNvCxnSpPr>
              <a:endCxn id="7" idx="2"/>
            </p:cNvCxnSpPr>
            <p:nvPr/>
          </p:nvCxnSpPr>
          <p:spPr>
            <a:xfrm>
              <a:off x="3348014" y="2350283"/>
              <a:ext cx="428628" cy="1588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正方形/長方形 8"/>
            <p:cNvSpPr/>
            <p:nvPr/>
          </p:nvSpPr>
          <p:spPr>
            <a:xfrm>
              <a:off x="2428860" y="2071678"/>
              <a:ext cx="914400" cy="9144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円/楕円 30"/>
            <p:cNvSpPr/>
            <p:nvPr/>
          </p:nvSpPr>
          <p:spPr>
            <a:xfrm rot="5400000">
              <a:off x="2571736" y="3429000"/>
              <a:ext cx="214314" cy="21431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2" name="直線コネクタ 31"/>
            <p:cNvCxnSpPr>
              <a:endCxn id="31" idx="2"/>
            </p:cNvCxnSpPr>
            <p:nvPr/>
          </p:nvCxnSpPr>
          <p:spPr>
            <a:xfrm rot="5400000">
              <a:off x="2463785" y="3213892"/>
              <a:ext cx="428628" cy="1588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円/楕円 32"/>
            <p:cNvSpPr/>
            <p:nvPr/>
          </p:nvSpPr>
          <p:spPr>
            <a:xfrm rot="5400000">
              <a:off x="2928926" y="3429000"/>
              <a:ext cx="214314" cy="21431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4" name="直線コネクタ 33"/>
            <p:cNvCxnSpPr>
              <a:endCxn id="33" idx="2"/>
            </p:cNvCxnSpPr>
            <p:nvPr/>
          </p:nvCxnSpPr>
          <p:spPr>
            <a:xfrm rot="5400000">
              <a:off x="2820975" y="3213892"/>
              <a:ext cx="428628" cy="1588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正方形/長方形 39"/>
          <p:cNvSpPr/>
          <p:nvPr/>
        </p:nvSpPr>
        <p:spPr>
          <a:xfrm>
            <a:off x="4617888" y="5120358"/>
            <a:ext cx="36688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b="1" dirty="0" smtClean="0"/>
              <a:t>http://domain/items/1</a:t>
            </a:r>
            <a:endParaRPr lang="ja-JP" altLang="en-US" sz="2800" dirty="0"/>
          </a:p>
        </p:txBody>
      </p:sp>
      <p:sp>
        <p:nvSpPr>
          <p:cNvPr id="41" name="星 4 40"/>
          <p:cNvSpPr/>
          <p:nvPr/>
        </p:nvSpPr>
        <p:spPr>
          <a:xfrm>
            <a:off x="6276988" y="3848104"/>
            <a:ext cx="214314" cy="214314"/>
          </a:xfrm>
          <a:prstGeom prst="star4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星 4 41"/>
          <p:cNvSpPr/>
          <p:nvPr/>
        </p:nvSpPr>
        <p:spPr>
          <a:xfrm>
            <a:off x="6429388" y="4000504"/>
            <a:ext cx="214314" cy="214314"/>
          </a:xfrm>
          <a:prstGeom prst="star4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下矢印 55"/>
          <p:cNvSpPr/>
          <p:nvPr/>
        </p:nvSpPr>
        <p:spPr>
          <a:xfrm rot="2700000">
            <a:off x="3481474" y="3955739"/>
            <a:ext cx="484632" cy="500066"/>
          </a:xfrm>
          <a:prstGeom prst="downArrow">
            <a:avLst>
              <a:gd name="adj1" fmla="val 60885"/>
              <a:gd name="adj2" fmla="val 64514"/>
            </a:avLst>
          </a:prstGeom>
          <a:ln w="5080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円/楕円 68"/>
          <p:cNvSpPr/>
          <p:nvPr/>
        </p:nvSpPr>
        <p:spPr>
          <a:xfrm>
            <a:off x="5919798" y="4071942"/>
            <a:ext cx="500066" cy="50006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正方形/長方形 70"/>
          <p:cNvSpPr/>
          <p:nvPr/>
        </p:nvSpPr>
        <p:spPr>
          <a:xfrm>
            <a:off x="2143108" y="4429132"/>
            <a:ext cx="19795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b="1" dirty="0" smtClean="0"/>
              <a:t>201 Created</a:t>
            </a:r>
            <a:endParaRPr lang="ja-JP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WWW</a:t>
            </a:r>
            <a:endParaRPr kumimoji="1" lang="ja-JP" altLang="en-US" dirty="0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World Wide Web</a:t>
            </a:r>
            <a:endParaRPr kumimoji="1" lang="ja-JP" altLang="en-US" dirty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www = </a:t>
            </a:r>
            <a:r>
              <a:rPr lang="en-US" altLang="ja-JP" dirty="0" err="1" smtClean="0"/>
              <a:t>REST.new</a:t>
            </a:r>
            <a:endParaRPr lang="ja-JP" altLang="en-US" dirty="0" smtClean="0"/>
          </a:p>
          <a:p>
            <a:pPr lvl="1"/>
            <a:r>
              <a:rPr kumimoji="1" lang="en-US" altLang="ja-JP" dirty="0" smtClean="0"/>
              <a:t>URI (Universal Resource Identifiers)</a:t>
            </a:r>
          </a:p>
          <a:p>
            <a:pPr lvl="1"/>
            <a:r>
              <a:rPr lang="en-US" altLang="ja-JP" dirty="0" smtClean="0"/>
              <a:t>HTTP (Hypertext Transfer Protocol)</a:t>
            </a:r>
          </a:p>
          <a:p>
            <a:pPr lvl="1"/>
            <a:r>
              <a:rPr kumimoji="1" lang="en-US" altLang="ja-JP" dirty="0" smtClean="0"/>
              <a:t>HTML (Hypertext Markup Language)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HTTP</a:t>
            </a:r>
            <a:endParaRPr kumimoji="1" lang="ja-JP" altLang="en-US" dirty="0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HTTP method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GET HEAD POST PUT DELETE OPTIONS </a:t>
            </a:r>
            <a:r>
              <a:rPr kumimoji="1" lang="en-US" altLang="ja-JP" dirty="0" smtClean="0"/>
              <a:t>TRACE </a:t>
            </a:r>
            <a:r>
              <a:rPr kumimoji="1" lang="en-US" altLang="ja-JP" dirty="0" smtClean="0"/>
              <a:t>CONNECT</a:t>
            </a:r>
          </a:p>
          <a:p>
            <a:pPr lvl="1"/>
            <a:r>
              <a:rPr lang="en-US" altLang="ja-JP" dirty="0" smtClean="0"/>
              <a:t>HTTP/1.0</a:t>
            </a:r>
          </a:p>
          <a:p>
            <a:r>
              <a:rPr lang="en-US" altLang="ja-JP" dirty="0" smtClean="0"/>
              <a:t>PUT DELETE</a:t>
            </a:r>
          </a:p>
          <a:p>
            <a:pPr lvl="1"/>
            <a:r>
              <a:rPr lang="ja-JP" altLang="en-US" dirty="0" smtClean="0"/>
              <a:t>ブラウザに実装されない理由</a:t>
            </a:r>
            <a:endParaRPr lang="en-US" altLang="ja-JP" dirty="0" smtClean="0"/>
          </a:p>
          <a:p>
            <a:r>
              <a:rPr lang="en-US" altLang="ja-JP" dirty="0" smtClean="0"/>
              <a:t>http://www.studyinghttp.net/method</a:t>
            </a:r>
          </a:p>
          <a:p>
            <a:pPr lvl="1"/>
            <a:endParaRPr lang="ja-JP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Safe and idempotent</a:t>
            </a:r>
            <a:endParaRPr kumimoji="1" lang="ja-JP" altLang="en-US" dirty="0"/>
          </a:p>
        </p:txBody>
      </p:sp>
      <p:sp>
        <p:nvSpPr>
          <p:cNvPr id="6" name="コンテンツ プレースホル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Safe method:</a:t>
            </a:r>
            <a:br>
              <a:rPr kumimoji="1" lang="en-US" altLang="ja-JP" dirty="0" smtClean="0"/>
            </a:br>
            <a:r>
              <a:rPr kumimoji="1" lang="en-US" altLang="ja-JP" dirty="0" smtClean="0"/>
              <a:t>	GET HEAD</a:t>
            </a:r>
          </a:p>
          <a:p>
            <a:r>
              <a:rPr lang="en-US" altLang="ja-JP" dirty="0" smtClean="0"/>
              <a:t>Idempotent method:</a:t>
            </a:r>
            <a:br>
              <a:rPr lang="en-US" altLang="ja-JP" dirty="0" smtClean="0"/>
            </a:br>
            <a:r>
              <a:rPr lang="en-US" altLang="ja-JP" dirty="0" smtClean="0"/>
              <a:t>	GET HEAD PUT DELETE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Example</a:t>
            </a:r>
            <a:endParaRPr kumimoji="1" lang="ja-JP" altLang="en-US" dirty="0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AWDwR</a:t>
            </a:r>
            <a:r>
              <a:rPr kumimoji="1" lang="en-US" altLang="ja-JP" dirty="0" smtClean="0"/>
              <a:t> 2</a:t>
            </a:r>
            <a:r>
              <a:rPr kumimoji="1" lang="en-US" altLang="ja-JP" baseline="30000" dirty="0" smtClean="0"/>
              <a:t>nd</a:t>
            </a:r>
            <a:r>
              <a:rPr kumimoji="1" lang="en-US" altLang="ja-JP" dirty="0" smtClean="0"/>
              <a:t> Ed. Depot app.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5019675" algn="l"/>
              </a:tabLst>
            </a:pPr>
            <a:r>
              <a:rPr kumimoji="1" lang="en-US" altLang="ja-JP" dirty="0" smtClean="0"/>
              <a:t>GET /store/index	</a:t>
            </a:r>
            <a:r>
              <a:rPr kumimoji="1" lang="ja-JP" altLang="en-US" dirty="0" smtClean="0"/>
              <a:t>カタログリスト</a:t>
            </a:r>
            <a:endParaRPr kumimoji="1" lang="en-US" altLang="ja-JP" dirty="0" smtClean="0"/>
          </a:p>
          <a:p>
            <a:pPr>
              <a:tabLst>
                <a:tab pos="5019675" algn="l"/>
              </a:tabLst>
            </a:pPr>
            <a:r>
              <a:rPr lang="en-US" altLang="ja-JP" dirty="0" smtClean="0"/>
              <a:t>POST /store/</a:t>
            </a:r>
            <a:r>
              <a:rPr lang="en-US" altLang="ja-JP" dirty="0" err="1" smtClean="0"/>
              <a:t>add_to_cart</a:t>
            </a:r>
            <a:r>
              <a:rPr lang="en-US" altLang="ja-JP" dirty="0" smtClean="0"/>
              <a:t>	</a:t>
            </a:r>
            <a:r>
              <a:rPr lang="ja-JP" altLang="en-US" dirty="0" smtClean="0"/>
              <a:t>カートに入れる</a:t>
            </a:r>
            <a:endParaRPr lang="en-US" altLang="ja-JP" dirty="0" smtClean="0"/>
          </a:p>
          <a:p>
            <a:pPr>
              <a:tabLst>
                <a:tab pos="5019675" algn="l"/>
              </a:tabLst>
            </a:pPr>
            <a:r>
              <a:rPr lang="en-US" altLang="ja-JP" dirty="0" smtClean="0"/>
              <a:t>POST </a:t>
            </a:r>
            <a:r>
              <a:rPr kumimoji="1" lang="en-US" altLang="ja-JP" dirty="0" smtClean="0"/>
              <a:t>/store/</a:t>
            </a:r>
            <a:r>
              <a:rPr kumimoji="1" lang="en-US" altLang="ja-JP" dirty="0" err="1" smtClean="0"/>
              <a:t>empty_cart</a:t>
            </a:r>
            <a:r>
              <a:rPr kumimoji="1" lang="en-US" altLang="ja-JP" dirty="0" smtClean="0"/>
              <a:t>	</a:t>
            </a:r>
            <a:r>
              <a:rPr kumimoji="1" lang="ja-JP" altLang="en-US" dirty="0" smtClean="0"/>
              <a:t>カートを空にする</a:t>
            </a:r>
            <a:endParaRPr kumimoji="1" lang="en-US" altLang="ja-JP" dirty="0" smtClean="0"/>
          </a:p>
          <a:p>
            <a:pPr>
              <a:tabLst>
                <a:tab pos="5019675" algn="l"/>
              </a:tabLst>
            </a:pPr>
            <a:r>
              <a:rPr lang="en-US" altLang="ja-JP" dirty="0" smtClean="0"/>
              <a:t>POST /store/checkout	</a:t>
            </a:r>
            <a:r>
              <a:rPr lang="ja-JP" altLang="en-US" dirty="0" smtClean="0"/>
              <a:t>チェックアウト</a:t>
            </a:r>
            <a:endParaRPr lang="en-US" altLang="ja-JP" dirty="0" smtClean="0"/>
          </a:p>
          <a:p>
            <a:pPr>
              <a:tabLst>
                <a:tab pos="5019675" algn="l"/>
              </a:tabLst>
            </a:pPr>
            <a:r>
              <a:rPr lang="en-US" altLang="ja-JP" dirty="0" smtClean="0"/>
              <a:t>POST </a:t>
            </a:r>
            <a:r>
              <a:rPr kumimoji="1" lang="en-US" altLang="ja-JP" dirty="0" smtClean="0"/>
              <a:t>/store/</a:t>
            </a:r>
            <a:r>
              <a:rPr kumimoji="1" lang="en-US" altLang="ja-JP" dirty="0" err="1" smtClean="0"/>
              <a:t>save_order</a:t>
            </a:r>
            <a:r>
              <a:rPr kumimoji="1" lang="en-US" altLang="ja-JP" dirty="0" smtClean="0"/>
              <a:t>	</a:t>
            </a:r>
            <a:r>
              <a:rPr kumimoji="1" lang="ja-JP" altLang="en-US" dirty="0" smtClean="0"/>
              <a:t>注文する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Uniform interface</a:t>
            </a:r>
            <a:r>
              <a:rPr lang="ja-JP" altLang="en-US" dirty="0" smtClean="0"/>
              <a:t>を適用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4305300" algn="l"/>
              </a:tabLst>
            </a:pPr>
            <a:r>
              <a:rPr lang="en-US" altLang="ja-JP" dirty="0" smtClean="0"/>
              <a:t>GET /products	</a:t>
            </a:r>
            <a:r>
              <a:rPr lang="ja-JP" altLang="en-US" dirty="0" smtClean="0"/>
              <a:t>商品リストを得る</a:t>
            </a:r>
            <a:endParaRPr lang="en-US" altLang="ja-JP" dirty="0" smtClean="0"/>
          </a:p>
          <a:p>
            <a:pPr>
              <a:tabLst>
                <a:tab pos="4305300" algn="l"/>
              </a:tabLst>
            </a:pPr>
            <a:r>
              <a:rPr kumimoji="1" lang="en-US" altLang="ja-JP" dirty="0" smtClean="0"/>
              <a:t>POST /cart/items	</a:t>
            </a:r>
            <a:r>
              <a:rPr kumimoji="1" lang="ja-JP" altLang="en-US" dirty="0" smtClean="0"/>
              <a:t>カートに商品を入れる</a:t>
            </a:r>
            <a:r>
              <a:rPr kumimoji="1" lang="en-US" altLang="ja-JP" dirty="0" smtClean="0"/>
              <a:t>	</a:t>
            </a:r>
            <a:r>
              <a:rPr kumimoji="1" lang="en-US" altLang="ja-JP" dirty="0" err="1" smtClean="0"/>
              <a:t>product_id</a:t>
            </a:r>
            <a:r>
              <a:rPr kumimoji="1" lang="en-US" altLang="ja-JP" dirty="0" smtClean="0"/>
              <a:t>=1</a:t>
            </a:r>
          </a:p>
          <a:p>
            <a:pPr>
              <a:tabLst>
                <a:tab pos="4305300" algn="l"/>
              </a:tabLst>
            </a:pPr>
            <a:r>
              <a:rPr lang="en-US" altLang="ja-JP" dirty="0" smtClean="0"/>
              <a:t>DELETE </a:t>
            </a:r>
            <a:r>
              <a:rPr lang="en-US" altLang="ja-JP" dirty="0"/>
              <a:t>/</a:t>
            </a:r>
            <a:r>
              <a:rPr lang="en-US" altLang="ja-JP" dirty="0" smtClean="0"/>
              <a:t>cart/items	</a:t>
            </a:r>
            <a:r>
              <a:rPr lang="ja-JP" altLang="en-US" dirty="0" smtClean="0"/>
              <a:t>カートを空にする</a:t>
            </a:r>
            <a:endParaRPr lang="en-US" altLang="ja-JP" dirty="0"/>
          </a:p>
          <a:p>
            <a:pPr>
              <a:tabLst>
                <a:tab pos="4305300" algn="l"/>
              </a:tabLst>
            </a:pPr>
            <a:r>
              <a:rPr lang="en-US" altLang="ja-JP" dirty="0" smtClean="0"/>
              <a:t>GET /order	</a:t>
            </a:r>
            <a:r>
              <a:rPr lang="ja-JP" altLang="en-US" dirty="0" smtClean="0"/>
              <a:t>チェックアウト</a:t>
            </a:r>
            <a:endParaRPr lang="en-US" altLang="ja-JP" dirty="0" smtClean="0"/>
          </a:p>
          <a:p>
            <a:pPr>
              <a:tabLst>
                <a:tab pos="4305300" algn="l"/>
              </a:tabLst>
            </a:pPr>
            <a:r>
              <a:rPr lang="en-US" altLang="ja-JP" dirty="0" smtClean="0"/>
              <a:t>PUT </a:t>
            </a:r>
            <a:r>
              <a:rPr lang="en-US" altLang="ja-JP" dirty="0"/>
              <a:t>/order	</a:t>
            </a:r>
            <a:r>
              <a:rPr lang="ja-JP" altLang="en-US" dirty="0"/>
              <a:t>注文</a:t>
            </a:r>
            <a:r>
              <a:rPr lang="ja-JP" altLang="en-US" dirty="0" smtClean="0"/>
              <a:t>する</a:t>
            </a:r>
            <a:r>
              <a:rPr lang="en-US" altLang="ja-JP" dirty="0" smtClean="0"/>
              <a:t>	committed=true</a:t>
            </a:r>
            <a:endParaRPr lang="en-US" altLang="ja-JP" dirty="0"/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Session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and singleton resource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User home page</a:t>
            </a:r>
          </a:p>
          <a:p>
            <a:pPr lvl="1"/>
            <a:r>
              <a:rPr kumimoji="1" lang="en-US" altLang="ja-JP" dirty="0" smtClean="0"/>
              <a:t>/users/1</a:t>
            </a:r>
          </a:p>
          <a:p>
            <a:pPr lvl="1"/>
            <a:r>
              <a:rPr lang="en-US" altLang="ja-JP" dirty="0" smtClean="0"/>
              <a:t>/home</a:t>
            </a:r>
          </a:p>
          <a:p>
            <a:r>
              <a:rPr kumimoji="1" lang="en-US" altLang="ja-JP" dirty="0" smtClean="0"/>
              <a:t>Shopping cart</a:t>
            </a:r>
          </a:p>
          <a:p>
            <a:pPr lvl="1"/>
            <a:r>
              <a:rPr kumimoji="1" lang="en-US" altLang="ja-JP" dirty="0" smtClean="0"/>
              <a:t>/carts/1</a:t>
            </a:r>
          </a:p>
          <a:p>
            <a:pPr lvl="1"/>
            <a:r>
              <a:rPr lang="en-US" altLang="ja-JP" dirty="0" smtClean="0"/>
              <a:t>/cart</a:t>
            </a:r>
          </a:p>
          <a:p>
            <a:r>
              <a:rPr lang="en-US" altLang="ja-JP" dirty="0" smtClean="0"/>
              <a:t>Shopping order</a:t>
            </a:r>
          </a:p>
          <a:p>
            <a:pPr lvl="1"/>
            <a:r>
              <a:rPr kumimoji="1" lang="en-US" altLang="ja-JP" dirty="0" smtClean="0"/>
              <a:t>/users/1/orders/1</a:t>
            </a:r>
          </a:p>
          <a:p>
            <a:pPr lvl="1"/>
            <a:r>
              <a:rPr kumimoji="1" lang="en-US" altLang="ja-JP" dirty="0" smtClean="0"/>
              <a:t>/order</a:t>
            </a:r>
            <a:endParaRPr kumimoji="1"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786182" y="1600200"/>
            <a:ext cx="4900618" cy="4525963"/>
          </a:xfrm>
        </p:spPr>
        <p:txBody>
          <a:bodyPr>
            <a:normAutofit/>
          </a:bodyPr>
          <a:lstStyle/>
          <a:p>
            <a:r>
              <a:rPr kumimoji="1" lang="en-US" altLang="ja-JP" dirty="0" smtClean="0"/>
              <a:t>session</a:t>
            </a:r>
            <a:r>
              <a:rPr kumimoji="1" lang="ja-JP" altLang="en-US" dirty="0" smtClean="0"/>
              <a:t>に関連付けた</a:t>
            </a:r>
            <a:r>
              <a:rPr kumimoji="1" lang="en-US" altLang="ja-JP" dirty="0" smtClean="0"/>
              <a:t>resource</a:t>
            </a:r>
            <a:r>
              <a:rPr kumimoji="1" lang="ja-JP" altLang="en-US" dirty="0" smtClean="0"/>
              <a:t>は</a:t>
            </a:r>
            <a:r>
              <a:rPr kumimoji="1" lang="en-US" altLang="ja-JP" dirty="0" smtClean="0"/>
              <a:t>routes</a:t>
            </a:r>
            <a:r>
              <a:rPr kumimoji="1" lang="ja-JP" altLang="en-US" dirty="0" smtClean="0"/>
              <a:t>上 </a:t>
            </a:r>
            <a:r>
              <a:rPr kumimoji="1" lang="en-US" altLang="ja-JP" dirty="0" smtClean="0"/>
              <a:t>singleton</a:t>
            </a:r>
            <a:r>
              <a:rPr lang="ja-JP" altLang="en-US" dirty="0" smtClean="0"/>
              <a:t> </a:t>
            </a:r>
            <a:r>
              <a:rPr lang="en-US" altLang="ja-JP" dirty="0" smtClean="0"/>
              <a:t>resource</a:t>
            </a:r>
            <a:r>
              <a:rPr lang="ja-JP" altLang="en-US" dirty="0" smtClean="0"/>
              <a:t>として</a:t>
            </a:r>
            <a:r>
              <a:rPr kumimoji="1" lang="ja-JP" altLang="en-US" dirty="0" smtClean="0"/>
              <a:t>表現できる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Cart as application state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application</a:t>
            </a:r>
            <a:r>
              <a:rPr lang="ja-JP" altLang="en-US" dirty="0" smtClean="0"/>
              <a:t>状態としての</a:t>
            </a:r>
            <a:r>
              <a:rPr lang="en-US" altLang="ja-JP" dirty="0" smtClean="0"/>
              <a:t>cart</a:t>
            </a:r>
          </a:p>
          <a:p>
            <a:pPr lvl="1"/>
            <a:r>
              <a:rPr lang="en-US" altLang="ja-JP" dirty="0" smtClean="0"/>
              <a:t>cart</a:t>
            </a:r>
            <a:r>
              <a:rPr lang="ja-JP" altLang="en-US" dirty="0" smtClean="0"/>
              <a:t>を</a:t>
            </a:r>
            <a:r>
              <a:rPr lang="en-US" altLang="ja-JP" dirty="0" smtClean="0"/>
              <a:t>session</a:t>
            </a:r>
            <a:r>
              <a:rPr lang="ja-JP" altLang="en-US" dirty="0" smtClean="0"/>
              <a:t>に置く</a:t>
            </a:r>
            <a:endParaRPr lang="en-US" altLang="ja-JP" dirty="0" smtClean="0"/>
          </a:p>
          <a:p>
            <a:pPr lvl="1"/>
            <a:r>
              <a:rPr lang="en-US" altLang="ja-JP" dirty="0"/>
              <a:t>session</a:t>
            </a:r>
            <a:r>
              <a:rPr lang="ja-JP" altLang="en-US" dirty="0" smtClean="0"/>
              <a:t>は</a:t>
            </a:r>
            <a:r>
              <a:rPr lang="en-US" altLang="ja-JP" dirty="0" smtClean="0"/>
              <a:t>application</a:t>
            </a:r>
            <a:r>
              <a:rPr lang="ja-JP" altLang="en-US" dirty="0" smtClean="0"/>
              <a:t>状態</a:t>
            </a:r>
            <a:endParaRPr lang="en-US" altLang="ja-JP" dirty="0"/>
          </a:p>
          <a:p>
            <a:r>
              <a:rPr kumimoji="1" lang="en-US" altLang="ja-JP" dirty="0" smtClean="0"/>
              <a:t>HTML</a:t>
            </a:r>
            <a:r>
              <a:rPr kumimoji="1" lang="ja-JP" altLang="en-US" dirty="0" smtClean="0"/>
              <a:t>としての</a:t>
            </a:r>
            <a:r>
              <a:rPr kumimoji="1" lang="en-US" altLang="ja-JP" dirty="0" smtClean="0"/>
              <a:t>cart</a:t>
            </a:r>
          </a:p>
          <a:p>
            <a:pPr lvl="1"/>
            <a:r>
              <a:rPr lang="en-US" altLang="ja-JP" dirty="0"/>
              <a:t>hypermedia as application </a:t>
            </a:r>
            <a:r>
              <a:rPr lang="en-US" altLang="ja-JP" dirty="0" smtClean="0"/>
              <a:t>state</a:t>
            </a:r>
          </a:p>
          <a:p>
            <a:pPr lvl="1"/>
            <a:r>
              <a:rPr kumimoji="1" lang="en-US" altLang="ja-JP" dirty="0" smtClean="0"/>
              <a:t>session</a:t>
            </a:r>
            <a:r>
              <a:rPr kumimoji="1" lang="ja-JP" altLang="en-US" dirty="0" smtClean="0"/>
              <a:t>なしでもできるけど</a:t>
            </a:r>
            <a:r>
              <a:rPr kumimoji="1" lang="en-US" altLang="ja-JP" dirty="0" smtClean="0"/>
              <a:t>…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Cart as resource state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resource</a:t>
            </a:r>
            <a:r>
              <a:rPr kumimoji="1" lang="ja-JP" altLang="en-US" dirty="0" smtClean="0"/>
              <a:t>状態としての</a:t>
            </a:r>
            <a:r>
              <a:rPr kumimoji="1" lang="en-US" altLang="ja-JP" dirty="0" smtClean="0"/>
              <a:t>cart</a:t>
            </a:r>
          </a:p>
          <a:p>
            <a:pPr lvl="1"/>
            <a:r>
              <a:rPr lang="en-US" altLang="ja-JP" dirty="0" smtClean="0"/>
              <a:t>cart</a:t>
            </a:r>
            <a:r>
              <a:rPr lang="ja-JP" altLang="en-US" dirty="0" smtClean="0"/>
              <a:t>を</a:t>
            </a:r>
            <a:r>
              <a:rPr lang="en-US" altLang="ja-JP" dirty="0" smtClean="0"/>
              <a:t>DB</a:t>
            </a:r>
            <a:r>
              <a:rPr lang="ja-JP" altLang="en-US" dirty="0" smtClean="0"/>
              <a:t>に置く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AR model</a:t>
            </a:r>
            <a:r>
              <a:rPr lang="ja-JP" altLang="en-US" dirty="0" smtClean="0"/>
              <a:t>は</a:t>
            </a:r>
            <a:r>
              <a:rPr lang="en-US" altLang="ja-JP" dirty="0" smtClean="0"/>
              <a:t>resource</a:t>
            </a:r>
            <a:r>
              <a:rPr lang="ja-JP" altLang="en-US" dirty="0" smtClean="0"/>
              <a:t>状態</a:t>
            </a:r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Order as transaction resource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cart resource</a:t>
            </a:r>
            <a:r>
              <a:rPr lang="ja-JP" altLang="en-US" dirty="0" smtClean="0"/>
              <a:t>は不要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cart</a:t>
            </a:r>
            <a:r>
              <a:rPr lang="ja-JP" altLang="en-US" dirty="0" smtClean="0"/>
              <a:t>に入っている商品は注文確定前の注文商品</a:t>
            </a:r>
            <a:endParaRPr lang="en-US" altLang="ja-JP" dirty="0" smtClean="0"/>
          </a:p>
          <a:p>
            <a:pPr lvl="1"/>
            <a:r>
              <a:rPr lang="ja-JP" altLang="en-US" dirty="0"/>
              <a:t>注文は</a:t>
            </a:r>
            <a:r>
              <a:rPr lang="en-US" altLang="ja-JP" dirty="0"/>
              <a:t>transaction resource</a:t>
            </a:r>
            <a:r>
              <a:rPr lang="ja-JP" altLang="en-US" dirty="0" smtClean="0"/>
              <a:t>とみなせる</a:t>
            </a:r>
            <a:endParaRPr lang="en-US" altLang="ja-JP" dirty="0"/>
          </a:p>
          <a:p>
            <a:pPr lvl="1"/>
            <a:r>
              <a:rPr lang="ja-JP" altLang="en-US" dirty="0" smtClean="0"/>
              <a:t>する</a:t>
            </a:r>
            <a:r>
              <a:rPr lang="ja-JP" altLang="en-US" dirty="0"/>
              <a:t>と</a:t>
            </a:r>
            <a:r>
              <a:rPr lang="en-US" altLang="ja-JP" dirty="0" smtClean="0"/>
              <a:t>cart resource</a:t>
            </a:r>
            <a:r>
              <a:rPr lang="ja-JP" altLang="en-US" dirty="0" smtClean="0"/>
              <a:t>は要らなくなる</a:t>
            </a:r>
            <a:endParaRPr lang="ja-JP" altLang="en-US" dirty="0"/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Order resource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2152650" algn="l"/>
              </a:tabLst>
            </a:pPr>
            <a:r>
              <a:rPr kumimoji="1" lang="en-US" altLang="ja-JP" dirty="0" smtClean="0"/>
              <a:t>/order	</a:t>
            </a:r>
            <a:r>
              <a:rPr kumimoji="1" lang="ja-JP" altLang="en-US" dirty="0" smtClean="0"/>
              <a:t>注文</a:t>
            </a:r>
            <a:r>
              <a:rPr kumimoji="1" lang="en-US" altLang="ja-JP" dirty="0" smtClean="0"/>
              <a:t>	as transaction resource</a:t>
            </a:r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GET	</a:t>
            </a:r>
            <a:r>
              <a:rPr lang="ja-JP" altLang="en-US" dirty="0" smtClean="0"/>
              <a:t>○注文情報を得る</a:t>
            </a:r>
            <a:endParaRPr lang="en-US" altLang="ja-JP" dirty="0" smtClean="0"/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DELETE	</a:t>
            </a:r>
            <a:r>
              <a:rPr lang="ja-JP" altLang="en-US" dirty="0" smtClean="0"/>
              <a:t>○注文を取り消す</a:t>
            </a:r>
            <a:endParaRPr lang="en-US" altLang="ja-JP" dirty="0" smtClean="0"/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PUT	</a:t>
            </a:r>
            <a:r>
              <a:rPr lang="ja-JP" altLang="en-US" dirty="0" smtClean="0"/>
              <a:t>○注文を実行する</a:t>
            </a:r>
            <a:r>
              <a:rPr lang="en-US" altLang="ja-JP" dirty="0" smtClean="0"/>
              <a:t>	committed=true</a:t>
            </a:r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POST	×</a:t>
            </a:r>
            <a:r>
              <a:rPr lang="ja-JP" altLang="en-US" dirty="0" smtClean="0"/>
              <a:t>注文を開始する</a:t>
            </a:r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Order-items resource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2152650" algn="l"/>
              </a:tabLst>
            </a:pPr>
            <a:r>
              <a:rPr lang="en-US" altLang="ja-JP" dirty="0" smtClean="0"/>
              <a:t>/order/items	</a:t>
            </a:r>
            <a:r>
              <a:rPr lang="ja-JP" altLang="en-US" dirty="0" smtClean="0"/>
              <a:t>注文商品リスト</a:t>
            </a:r>
            <a:endParaRPr lang="en-US" altLang="ja-JP" dirty="0" smtClean="0"/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GET	</a:t>
            </a:r>
            <a:r>
              <a:rPr lang="ja-JP" altLang="en-US" dirty="0" smtClean="0"/>
              <a:t>○商品リスト情報を得る</a:t>
            </a:r>
            <a:endParaRPr lang="en-US" altLang="ja-JP" dirty="0" smtClean="0"/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DELETE	</a:t>
            </a:r>
            <a:r>
              <a:rPr lang="ja-JP" altLang="en-US" dirty="0" smtClean="0"/>
              <a:t>○注文から商品を全て削除する</a:t>
            </a:r>
            <a:endParaRPr lang="en-US" altLang="ja-JP" dirty="0" smtClean="0"/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PUT	×</a:t>
            </a:r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POST	</a:t>
            </a:r>
            <a:r>
              <a:rPr lang="ja-JP" altLang="en-US" dirty="0" smtClean="0"/>
              <a:t>○注文に商品を追加する</a:t>
            </a:r>
            <a:r>
              <a:rPr lang="en-US" altLang="ja-JP" dirty="0" smtClean="0"/>
              <a:t>	</a:t>
            </a:r>
            <a:r>
              <a:rPr lang="en-US" altLang="ja-JP" dirty="0" err="1" smtClean="0"/>
              <a:t>product_id</a:t>
            </a:r>
            <a:r>
              <a:rPr lang="en-US" altLang="ja-JP" dirty="0" smtClean="0"/>
              <a:t>=1&amp;quantity=1</a:t>
            </a:r>
            <a:endParaRPr lang="ja-JP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Order-item resource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2152650" algn="l"/>
              </a:tabLst>
            </a:pPr>
            <a:r>
              <a:rPr lang="en-US" altLang="ja-JP" dirty="0" smtClean="0"/>
              <a:t>/order/items/1	</a:t>
            </a:r>
            <a:r>
              <a:rPr lang="ja-JP" altLang="en-US" dirty="0" smtClean="0"/>
              <a:t>注文商品</a:t>
            </a:r>
            <a:r>
              <a:rPr lang="en-US" altLang="ja-JP" dirty="0" smtClean="0"/>
              <a:t>(id=1)</a:t>
            </a:r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GET	</a:t>
            </a:r>
            <a:r>
              <a:rPr lang="ja-JP" altLang="en-US" dirty="0" smtClean="0"/>
              <a:t>○商品情報を得る</a:t>
            </a:r>
            <a:endParaRPr lang="en-US" altLang="ja-JP" dirty="0" smtClean="0"/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DELETE	</a:t>
            </a:r>
            <a:r>
              <a:rPr lang="ja-JP" altLang="en-US" dirty="0" smtClean="0"/>
              <a:t>○注文から商品を削除する</a:t>
            </a:r>
            <a:endParaRPr lang="en-US" altLang="ja-JP" dirty="0" smtClean="0"/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PUT	</a:t>
            </a:r>
            <a:r>
              <a:rPr lang="ja-JP" altLang="en-US" dirty="0" smtClean="0"/>
              <a:t>○注文商品を更新する</a:t>
            </a:r>
            <a:r>
              <a:rPr lang="en-US" altLang="ja-JP" dirty="0" smtClean="0"/>
              <a:t>	</a:t>
            </a:r>
            <a:r>
              <a:rPr lang="en-US" altLang="ja-JP" dirty="0" err="1" smtClean="0"/>
              <a:t>product_id</a:t>
            </a:r>
            <a:r>
              <a:rPr lang="en-US" altLang="ja-JP" dirty="0" smtClean="0"/>
              <a:t>=1&amp;quantity=1</a:t>
            </a:r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POST	×</a:t>
            </a:r>
            <a:endParaRPr lang="ja-JP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561</TotalTime>
  <Words>394</Words>
  <Application>Microsoft Office PowerPoint</Application>
  <PresentationFormat>画面に合わせる (4:3)</PresentationFormat>
  <Paragraphs>141</Paragraphs>
  <Slides>36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36</vt:i4>
      </vt:variant>
    </vt:vector>
  </HeadingPairs>
  <TitlesOfParts>
    <vt:vector size="37" baseType="lpstr">
      <vt:lpstr>Office テーマ</vt:lpstr>
      <vt:lpstr>NetBeans Ruby Pack / Rails 2.0</vt:lpstr>
      <vt:lpstr>Rails 2.0</vt:lpstr>
      <vt:lpstr>REST</vt:lpstr>
      <vt:lpstr>REST</vt:lpstr>
      <vt:lpstr>Architectural Style</vt:lpstr>
      <vt:lpstr>Network software 望まれる特性</vt:lpstr>
      <vt:lpstr>Component</vt:lpstr>
      <vt:lpstr>Software</vt:lpstr>
      <vt:lpstr>Scalability of component interactions</vt:lpstr>
      <vt:lpstr>Generality of interfaces</vt:lpstr>
      <vt:lpstr>Independent deployment of components</vt:lpstr>
      <vt:lpstr>Intermediary components to reduce interaction latency</vt:lpstr>
      <vt:lpstr>Network-based application architectural style</vt:lpstr>
      <vt:lpstr>REST is …</vt:lpstr>
      <vt:lpstr>State</vt:lpstr>
      <vt:lpstr>Stateless / Stateful</vt:lpstr>
      <vt:lpstr>State</vt:lpstr>
      <vt:lpstr>Interface</vt:lpstr>
      <vt:lpstr>Object interface</vt:lpstr>
      <vt:lpstr>Hypermedia interface</vt:lpstr>
      <vt:lpstr>Hypermedia interface</vt:lpstr>
      <vt:lpstr>WWW</vt:lpstr>
      <vt:lpstr>World Wide Web</vt:lpstr>
      <vt:lpstr>HTTP</vt:lpstr>
      <vt:lpstr>HTTP method</vt:lpstr>
      <vt:lpstr>Safe and idempotent</vt:lpstr>
      <vt:lpstr>Example</vt:lpstr>
      <vt:lpstr>AWDwR 2nd Ed. Depot app.</vt:lpstr>
      <vt:lpstr>Uniform interfaceを適用</vt:lpstr>
      <vt:lpstr>Session and singleton resource</vt:lpstr>
      <vt:lpstr>Cart as application state</vt:lpstr>
      <vt:lpstr>Cart as resource state</vt:lpstr>
      <vt:lpstr>Order as transaction resource</vt:lpstr>
      <vt:lpstr>Order resource</vt:lpstr>
      <vt:lpstr>Order-items resource</vt:lpstr>
      <vt:lpstr>Order-item resource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NetBeans Ruby Pack / Rails 2.0</dc:title>
  <dc:creator>moriq</dc:creator>
  <cp:lastModifiedBy>moriq</cp:lastModifiedBy>
  <cp:revision>119</cp:revision>
  <dcterms:created xsi:type="dcterms:W3CDTF">2008-03-02T10:37:38Z</dcterms:created>
  <dcterms:modified xsi:type="dcterms:W3CDTF">2008-03-08T21:55:32Z</dcterms:modified>
</cp:coreProperties>
</file>